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615" r:id="rId3"/>
    <p:sldId id="488" r:id="rId4"/>
    <p:sldId id="586" r:id="rId5"/>
    <p:sldId id="335" r:id="rId6"/>
    <p:sldId id="612" r:id="rId7"/>
    <p:sldId id="507" r:id="rId8"/>
    <p:sldId id="624" r:id="rId9"/>
    <p:sldId id="625" r:id="rId10"/>
    <p:sldId id="626" r:id="rId11"/>
    <p:sldId id="627" r:id="rId12"/>
    <p:sldId id="628" r:id="rId13"/>
    <p:sldId id="629" r:id="rId14"/>
    <p:sldId id="630" r:id="rId15"/>
    <p:sldId id="631" r:id="rId16"/>
    <p:sldId id="619" r:id="rId17"/>
    <p:sldId id="620" r:id="rId18"/>
    <p:sldId id="621" r:id="rId19"/>
    <p:sldId id="622" r:id="rId20"/>
    <p:sldId id="623" r:id="rId21"/>
    <p:sldId id="610" r:id="rId22"/>
    <p:sldId id="616" r:id="rId23"/>
    <p:sldId id="617" r:id="rId24"/>
    <p:sldId id="614" r:id="rId25"/>
    <p:sldId id="607" r:id="rId26"/>
    <p:sldId id="609" r:id="rId27"/>
    <p:sldId id="618" r:id="rId28"/>
    <p:sldId id="492" r:id="rId29"/>
  </p:sldIdLst>
  <p:sldSz cx="12192000" cy="6858000"/>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FCDDCF"/>
    <a:srgbClr val="FDEFE9"/>
    <a:srgbClr val="856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7" autoAdjust="0"/>
    <p:restoredTop sz="43462" autoAdjust="0"/>
  </p:normalViewPr>
  <p:slideViewPr>
    <p:cSldViewPr snapToObjects="1">
      <p:cViewPr varScale="1">
        <p:scale>
          <a:sx n="48" d="100"/>
          <a:sy n="48" d="100"/>
        </p:scale>
        <p:origin x="2718" y="42"/>
      </p:cViewPr>
      <p:guideLst>
        <p:guide orient="horz" pos="912"/>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Hegarty" userId="b2751bb9-8adc-415c-9b99-10ccae3a545f" providerId="ADAL" clId="{77C513B9-ED8D-4AE0-A2D9-1452300296D8}"/>
    <pc:docChg chg="undo custSel addSld delSld modSld">
      <pc:chgData name="Tom Hegarty" userId="b2751bb9-8adc-415c-9b99-10ccae3a545f" providerId="ADAL" clId="{77C513B9-ED8D-4AE0-A2D9-1452300296D8}" dt="2025-11-10T08:22:38.571" v="1885" actId="20577"/>
      <pc:docMkLst>
        <pc:docMk/>
      </pc:docMkLst>
      <pc:sldChg chg="modNotesTx">
        <pc:chgData name="Tom Hegarty" userId="b2751bb9-8adc-415c-9b99-10ccae3a545f" providerId="ADAL" clId="{77C513B9-ED8D-4AE0-A2D9-1452300296D8}" dt="2025-11-09T18:32:03.781" v="396" actId="20577"/>
        <pc:sldMkLst>
          <pc:docMk/>
          <pc:sldMk cId="0" sldId="256"/>
        </pc:sldMkLst>
      </pc:sldChg>
      <pc:sldChg chg="modSp mod">
        <pc:chgData name="Tom Hegarty" userId="b2751bb9-8adc-415c-9b99-10ccae3a545f" providerId="ADAL" clId="{77C513B9-ED8D-4AE0-A2D9-1452300296D8}" dt="2025-11-09T18:34:49.473" v="441" actId="20577"/>
        <pc:sldMkLst>
          <pc:docMk/>
          <pc:sldMk cId="1823115259" sldId="335"/>
        </pc:sldMkLst>
        <pc:spChg chg="mod">
          <ac:chgData name="Tom Hegarty" userId="b2751bb9-8adc-415c-9b99-10ccae3a545f" providerId="ADAL" clId="{77C513B9-ED8D-4AE0-A2D9-1452300296D8}" dt="2025-11-09T18:34:49.473" v="441" actId="20577"/>
          <ac:spMkLst>
            <pc:docMk/>
            <pc:sldMk cId="1823115259" sldId="335"/>
            <ac:spMk id="2" creationId="{E5FBEA84-66A5-934A-17AE-3271164ADDCD}"/>
          </ac:spMkLst>
        </pc:spChg>
      </pc:sldChg>
      <pc:sldChg chg="modNotesTx">
        <pc:chgData name="Tom Hegarty" userId="b2751bb9-8adc-415c-9b99-10ccae3a545f" providerId="ADAL" clId="{77C513B9-ED8D-4AE0-A2D9-1452300296D8}" dt="2025-11-09T18:33:35.491" v="400" actId="12"/>
        <pc:sldMkLst>
          <pc:docMk/>
          <pc:sldMk cId="1664545184" sldId="488"/>
        </pc:sldMkLst>
      </pc:sldChg>
      <pc:sldChg chg="modNotesTx">
        <pc:chgData name="Tom Hegarty" userId="b2751bb9-8adc-415c-9b99-10ccae3a545f" providerId="ADAL" clId="{77C513B9-ED8D-4AE0-A2D9-1452300296D8}" dt="2025-11-09T18:42:21.752" v="1628" actId="20577"/>
        <pc:sldMkLst>
          <pc:docMk/>
          <pc:sldMk cId="4242833772" sldId="507"/>
        </pc:sldMkLst>
      </pc:sldChg>
      <pc:sldChg chg="modNotesTx">
        <pc:chgData name="Tom Hegarty" userId="b2751bb9-8adc-415c-9b99-10ccae3a545f" providerId="ADAL" clId="{77C513B9-ED8D-4AE0-A2D9-1452300296D8}" dt="2025-11-09T18:34:10.051" v="404" actId="20577"/>
        <pc:sldMkLst>
          <pc:docMk/>
          <pc:sldMk cId="3755698119" sldId="586"/>
        </pc:sldMkLst>
      </pc:sldChg>
      <pc:sldChg chg="del">
        <pc:chgData name="Tom Hegarty" userId="b2751bb9-8adc-415c-9b99-10ccae3a545f" providerId="ADAL" clId="{77C513B9-ED8D-4AE0-A2D9-1452300296D8}" dt="2025-11-06T20:56:13.929" v="42" actId="47"/>
        <pc:sldMkLst>
          <pc:docMk/>
          <pc:sldMk cId="2750877410" sldId="587"/>
        </pc:sldMkLst>
      </pc:sldChg>
      <pc:sldChg chg="del">
        <pc:chgData name="Tom Hegarty" userId="b2751bb9-8adc-415c-9b99-10ccae3a545f" providerId="ADAL" clId="{77C513B9-ED8D-4AE0-A2D9-1452300296D8}" dt="2025-11-09T18:42:25.378" v="1629" actId="47"/>
        <pc:sldMkLst>
          <pc:docMk/>
          <pc:sldMk cId="1465734440" sldId="589"/>
        </pc:sldMkLst>
      </pc:sldChg>
      <pc:sldChg chg="del">
        <pc:chgData name="Tom Hegarty" userId="b2751bb9-8adc-415c-9b99-10ccae3a545f" providerId="ADAL" clId="{77C513B9-ED8D-4AE0-A2D9-1452300296D8}" dt="2025-11-06T20:56:13.929" v="42" actId="47"/>
        <pc:sldMkLst>
          <pc:docMk/>
          <pc:sldMk cId="242067826" sldId="591"/>
        </pc:sldMkLst>
      </pc:sldChg>
      <pc:sldChg chg="del">
        <pc:chgData name="Tom Hegarty" userId="b2751bb9-8adc-415c-9b99-10ccae3a545f" providerId="ADAL" clId="{77C513B9-ED8D-4AE0-A2D9-1452300296D8}" dt="2025-11-06T20:56:13.929" v="42" actId="47"/>
        <pc:sldMkLst>
          <pc:docMk/>
          <pc:sldMk cId="119785534" sldId="593"/>
        </pc:sldMkLst>
      </pc:sldChg>
      <pc:sldChg chg="del">
        <pc:chgData name="Tom Hegarty" userId="b2751bb9-8adc-415c-9b99-10ccae3a545f" providerId="ADAL" clId="{77C513B9-ED8D-4AE0-A2D9-1452300296D8}" dt="2025-11-06T20:56:13.929" v="42" actId="47"/>
        <pc:sldMkLst>
          <pc:docMk/>
          <pc:sldMk cId="1578774513" sldId="594"/>
        </pc:sldMkLst>
      </pc:sldChg>
      <pc:sldChg chg="del">
        <pc:chgData name="Tom Hegarty" userId="b2751bb9-8adc-415c-9b99-10ccae3a545f" providerId="ADAL" clId="{77C513B9-ED8D-4AE0-A2D9-1452300296D8}" dt="2025-11-06T20:56:13.929" v="42" actId="47"/>
        <pc:sldMkLst>
          <pc:docMk/>
          <pc:sldMk cId="70976311" sldId="595"/>
        </pc:sldMkLst>
      </pc:sldChg>
      <pc:sldChg chg="del">
        <pc:chgData name="Tom Hegarty" userId="b2751bb9-8adc-415c-9b99-10ccae3a545f" providerId="ADAL" clId="{77C513B9-ED8D-4AE0-A2D9-1452300296D8}" dt="2025-11-06T20:56:13.929" v="42" actId="47"/>
        <pc:sldMkLst>
          <pc:docMk/>
          <pc:sldMk cId="3567877833" sldId="596"/>
        </pc:sldMkLst>
      </pc:sldChg>
      <pc:sldChg chg="del">
        <pc:chgData name="Tom Hegarty" userId="b2751bb9-8adc-415c-9b99-10ccae3a545f" providerId="ADAL" clId="{77C513B9-ED8D-4AE0-A2D9-1452300296D8}" dt="2025-11-06T20:56:13.929" v="42" actId="47"/>
        <pc:sldMkLst>
          <pc:docMk/>
          <pc:sldMk cId="3380796703" sldId="597"/>
        </pc:sldMkLst>
      </pc:sldChg>
      <pc:sldChg chg="del">
        <pc:chgData name="Tom Hegarty" userId="b2751bb9-8adc-415c-9b99-10ccae3a545f" providerId="ADAL" clId="{77C513B9-ED8D-4AE0-A2D9-1452300296D8}" dt="2025-11-06T20:56:13.929" v="42" actId="47"/>
        <pc:sldMkLst>
          <pc:docMk/>
          <pc:sldMk cId="42976106" sldId="598"/>
        </pc:sldMkLst>
      </pc:sldChg>
      <pc:sldChg chg="del">
        <pc:chgData name="Tom Hegarty" userId="b2751bb9-8adc-415c-9b99-10ccae3a545f" providerId="ADAL" clId="{77C513B9-ED8D-4AE0-A2D9-1452300296D8}" dt="2025-11-06T20:56:22.982" v="43" actId="47"/>
        <pc:sldMkLst>
          <pc:docMk/>
          <pc:sldMk cId="2415208939" sldId="599"/>
        </pc:sldMkLst>
      </pc:sldChg>
      <pc:sldChg chg="del">
        <pc:chgData name="Tom Hegarty" userId="b2751bb9-8adc-415c-9b99-10ccae3a545f" providerId="ADAL" clId="{77C513B9-ED8D-4AE0-A2D9-1452300296D8}" dt="2025-11-06T20:56:22.982" v="43" actId="47"/>
        <pc:sldMkLst>
          <pc:docMk/>
          <pc:sldMk cId="1887724912" sldId="600"/>
        </pc:sldMkLst>
      </pc:sldChg>
      <pc:sldChg chg="del">
        <pc:chgData name="Tom Hegarty" userId="b2751bb9-8adc-415c-9b99-10ccae3a545f" providerId="ADAL" clId="{77C513B9-ED8D-4AE0-A2D9-1452300296D8}" dt="2025-11-06T20:56:22.982" v="43" actId="47"/>
        <pc:sldMkLst>
          <pc:docMk/>
          <pc:sldMk cId="2421189574" sldId="601"/>
        </pc:sldMkLst>
      </pc:sldChg>
      <pc:sldChg chg="del">
        <pc:chgData name="Tom Hegarty" userId="b2751bb9-8adc-415c-9b99-10ccae3a545f" providerId="ADAL" clId="{77C513B9-ED8D-4AE0-A2D9-1452300296D8}" dt="2025-11-06T20:56:22.982" v="43" actId="47"/>
        <pc:sldMkLst>
          <pc:docMk/>
          <pc:sldMk cId="1616545483" sldId="602"/>
        </pc:sldMkLst>
      </pc:sldChg>
      <pc:sldChg chg="del">
        <pc:chgData name="Tom Hegarty" userId="b2751bb9-8adc-415c-9b99-10ccae3a545f" providerId="ADAL" clId="{77C513B9-ED8D-4AE0-A2D9-1452300296D8}" dt="2025-11-06T20:56:22.982" v="43" actId="47"/>
        <pc:sldMkLst>
          <pc:docMk/>
          <pc:sldMk cId="4066901119" sldId="603"/>
        </pc:sldMkLst>
      </pc:sldChg>
      <pc:sldChg chg="del">
        <pc:chgData name="Tom Hegarty" userId="b2751bb9-8adc-415c-9b99-10ccae3a545f" providerId="ADAL" clId="{77C513B9-ED8D-4AE0-A2D9-1452300296D8}" dt="2025-11-06T20:56:22.982" v="43" actId="47"/>
        <pc:sldMkLst>
          <pc:docMk/>
          <pc:sldMk cId="1100464512" sldId="604"/>
        </pc:sldMkLst>
      </pc:sldChg>
      <pc:sldChg chg="del">
        <pc:chgData name="Tom Hegarty" userId="b2751bb9-8adc-415c-9b99-10ccae3a545f" providerId="ADAL" clId="{77C513B9-ED8D-4AE0-A2D9-1452300296D8}" dt="2025-11-06T20:56:22.982" v="43" actId="47"/>
        <pc:sldMkLst>
          <pc:docMk/>
          <pc:sldMk cId="2204150951" sldId="605"/>
        </pc:sldMkLst>
      </pc:sldChg>
      <pc:sldChg chg="modNotesTx">
        <pc:chgData name="Tom Hegarty" userId="b2751bb9-8adc-415c-9b99-10ccae3a545f" providerId="ADAL" clId="{77C513B9-ED8D-4AE0-A2D9-1452300296D8}" dt="2025-11-10T08:22:38.571" v="1885" actId="20577"/>
        <pc:sldMkLst>
          <pc:docMk/>
          <pc:sldMk cId="1853711188" sldId="607"/>
        </pc:sldMkLst>
      </pc:sldChg>
      <pc:sldChg chg="del">
        <pc:chgData name="Tom Hegarty" userId="b2751bb9-8adc-415c-9b99-10ccae3a545f" providerId="ADAL" clId="{77C513B9-ED8D-4AE0-A2D9-1452300296D8}" dt="2025-11-06T20:56:22.982" v="43" actId="47"/>
        <pc:sldMkLst>
          <pc:docMk/>
          <pc:sldMk cId="1890028925" sldId="608"/>
        </pc:sldMkLst>
      </pc:sldChg>
      <pc:sldChg chg="modNotesTx">
        <pc:chgData name="Tom Hegarty" userId="b2751bb9-8adc-415c-9b99-10ccae3a545f" providerId="ADAL" clId="{77C513B9-ED8D-4AE0-A2D9-1452300296D8}" dt="2025-11-10T08:21:20.343" v="1855" actId="20577"/>
        <pc:sldMkLst>
          <pc:docMk/>
          <pc:sldMk cId="156463430" sldId="610"/>
        </pc:sldMkLst>
      </pc:sldChg>
      <pc:sldChg chg="modNotesTx">
        <pc:chgData name="Tom Hegarty" userId="b2751bb9-8adc-415c-9b99-10ccae3a545f" providerId="ADAL" clId="{77C513B9-ED8D-4AE0-A2D9-1452300296D8}" dt="2025-11-09T18:35:27.751" v="493" actId="20577"/>
        <pc:sldMkLst>
          <pc:docMk/>
          <pc:sldMk cId="730452447" sldId="612"/>
        </pc:sldMkLst>
      </pc:sldChg>
      <pc:sldChg chg="modNotesTx">
        <pc:chgData name="Tom Hegarty" userId="b2751bb9-8adc-415c-9b99-10ccae3a545f" providerId="ADAL" clId="{77C513B9-ED8D-4AE0-A2D9-1452300296D8}" dt="2025-11-09T18:33:06.013" v="399" actId="20577"/>
        <pc:sldMkLst>
          <pc:docMk/>
          <pc:sldMk cId="139803062" sldId="615"/>
        </pc:sldMkLst>
      </pc:sldChg>
      <pc:sldChg chg="modNotesTx">
        <pc:chgData name="Tom Hegarty" userId="b2751bb9-8adc-415c-9b99-10ccae3a545f" providerId="ADAL" clId="{77C513B9-ED8D-4AE0-A2D9-1452300296D8}" dt="2025-11-06T20:58:06.253" v="157" actId="20577"/>
        <pc:sldMkLst>
          <pc:docMk/>
          <pc:sldMk cId="389635426" sldId="616"/>
        </pc:sldMkLst>
      </pc:sldChg>
      <pc:sldChg chg="add">
        <pc:chgData name="Tom Hegarty" userId="b2751bb9-8adc-415c-9b99-10ccae3a545f" providerId="ADAL" clId="{77C513B9-ED8D-4AE0-A2D9-1452300296D8}" dt="2025-11-06T20:51:49.969" v="0"/>
        <pc:sldMkLst>
          <pc:docMk/>
          <pc:sldMk cId="1291905492" sldId="619"/>
        </pc:sldMkLst>
      </pc:sldChg>
      <pc:sldChg chg="addSp delSp modSp add mod">
        <pc:chgData name="Tom Hegarty" userId="b2751bb9-8adc-415c-9b99-10ccae3a545f" providerId="ADAL" clId="{77C513B9-ED8D-4AE0-A2D9-1452300296D8}" dt="2025-11-06T20:54:29.397" v="40" actId="1035"/>
        <pc:sldMkLst>
          <pc:docMk/>
          <pc:sldMk cId="693293040" sldId="620"/>
        </pc:sldMkLst>
        <pc:spChg chg="add mod">
          <ac:chgData name="Tom Hegarty" userId="b2751bb9-8adc-415c-9b99-10ccae3a545f" providerId="ADAL" clId="{77C513B9-ED8D-4AE0-A2D9-1452300296D8}" dt="2025-11-06T20:54:07.381" v="37" actId="14100"/>
          <ac:spMkLst>
            <pc:docMk/>
            <pc:sldMk cId="693293040" sldId="620"/>
            <ac:spMk id="4" creationId="{8A654617-1FDB-8FC6-0F53-9008612F6B71}"/>
          </ac:spMkLst>
        </pc:spChg>
        <pc:graphicFrameChg chg="mod modGraphic">
          <ac:chgData name="Tom Hegarty" userId="b2751bb9-8adc-415c-9b99-10ccae3a545f" providerId="ADAL" clId="{77C513B9-ED8D-4AE0-A2D9-1452300296D8}" dt="2025-11-06T20:54:29.397" v="40" actId="1035"/>
          <ac:graphicFrameMkLst>
            <pc:docMk/>
            <pc:sldMk cId="693293040" sldId="620"/>
            <ac:graphicFrameMk id="2" creationId="{95CFED95-F7B7-BBFB-FD74-83F465FCD3B9}"/>
          </ac:graphicFrameMkLst>
        </pc:graphicFrameChg>
      </pc:sldChg>
      <pc:sldChg chg="add">
        <pc:chgData name="Tom Hegarty" userId="b2751bb9-8adc-415c-9b99-10ccae3a545f" providerId="ADAL" clId="{77C513B9-ED8D-4AE0-A2D9-1452300296D8}" dt="2025-11-06T20:51:49.969" v="0"/>
        <pc:sldMkLst>
          <pc:docMk/>
          <pc:sldMk cId="498026706" sldId="621"/>
        </pc:sldMkLst>
      </pc:sldChg>
      <pc:sldChg chg="add">
        <pc:chgData name="Tom Hegarty" userId="b2751bb9-8adc-415c-9b99-10ccae3a545f" providerId="ADAL" clId="{77C513B9-ED8D-4AE0-A2D9-1452300296D8}" dt="2025-11-06T20:51:49.969" v="0"/>
        <pc:sldMkLst>
          <pc:docMk/>
          <pc:sldMk cId="484509961" sldId="622"/>
        </pc:sldMkLst>
      </pc:sldChg>
      <pc:sldChg chg="add">
        <pc:chgData name="Tom Hegarty" userId="b2751bb9-8adc-415c-9b99-10ccae3a545f" providerId="ADAL" clId="{77C513B9-ED8D-4AE0-A2D9-1452300296D8}" dt="2025-11-06T20:51:49.969" v="0"/>
        <pc:sldMkLst>
          <pc:docMk/>
          <pc:sldMk cId="3316580999" sldId="623"/>
        </pc:sldMkLst>
      </pc:sldChg>
      <pc:sldChg chg="add modNotesTx">
        <pc:chgData name="Tom Hegarty" userId="b2751bb9-8adc-415c-9b99-10ccae3a545f" providerId="ADAL" clId="{77C513B9-ED8D-4AE0-A2D9-1452300296D8}" dt="2025-11-09T18:43:02.863" v="1822" actId="20577"/>
        <pc:sldMkLst>
          <pc:docMk/>
          <pc:sldMk cId="125321085" sldId="624"/>
        </pc:sldMkLst>
      </pc:sldChg>
      <pc:sldChg chg="add">
        <pc:chgData name="Tom Hegarty" userId="b2751bb9-8adc-415c-9b99-10ccae3a545f" providerId="ADAL" clId="{77C513B9-ED8D-4AE0-A2D9-1452300296D8}" dt="2025-11-06T20:56:02.714" v="41"/>
        <pc:sldMkLst>
          <pc:docMk/>
          <pc:sldMk cId="120647775" sldId="625"/>
        </pc:sldMkLst>
      </pc:sldChg>
      <pc:sldChg chg="add">
        <pc:chgData name="Tom Hegarty" userId="b2751bb9-8adc-415c-9b99-10ccae3a545f" providerId="ADAL" clId="{77C513B9-ED8D-4AE0-A2D9-1452300296D8}" dt="2025-11-06T20:56:02.714" v="41"/>
        <pc:sldMkLst>
          <pc:docMk/>
          <pc:sldMk cId="2968503480" sldId="626"/>
        </pc:sldMkLst>
      </pc:sldChg>
      <pc:sldChg chg="add">
        <pc:chgData name="Tom Hegarty" userId="b2751bb9-8adc-415c-9b99-10ccae3a545f" providerId="ADAL" clId="{77C513B9-ED8D-4AE0-A2D9-1452300296D8}" dt="2025-11-06T20:56:02.714" v="41"/>
        <pc:sldMkLst>
          <pc:docMk/>
          <pc:sldMk cId="287554109" sldId="627"/>
        </pc:sldMkLst>
      </pc:sldChg>
      <pc:sldChg chg="add">
        <pc:chgData name="Tom Hegarty" userId="b2751bb9-8adc-415c-9b99-10ccae3a545f" providerId="ADAL" clId="{77C513B9-ED8D-4AE0-A2D9-1452300296D8}" dt="2025-11-06T20:56:02.714" v="41"/>
        <pc:sldMkLst>
          <pc:docMk/>
          <pc:sldMk cId="363777817" sldId="628"/>
        </pc:sldMkLst>
      </pc:sldChg>
      <pc:sldChg chg="add">
        <pc:chgData name="Tom Hegarty" userId="b2751bb9-8adc-415c-9b99-10ccae3a545f" providerId="ADAL" clId="{77C513B9-ED8D-4AE0-A2D9-1452300296D8}" dt="2025-11-06T20:56:02.714" v="41"/>
        <pc:sldMkLst>
          <pc:docMk/>
          <pc:sldMk cId="4077873354" sldId="629"/>
        </pc:sldMkLst>
      </pc:sldChg>
      <pc:sldChg chg="add">
        <pc:chgData name="Tom Hegarty" userId="b2751bb9-8adc-415c-9b99-10ccae3a545f" providerId="ADAL" clId="{77C513B9-ED8D-4AE0-A2D9-1452300296D8}" dt="2025-11-06T20:56:02.714" v="41"/>
        <pc:sldMkLst>
          <pc:docMk/>
          <pc:sldMk cId="1783463978" sldId="630"/>
        </pc:sldMkLst>
      </pc:sldChg>
      <pc:sldChg chg="add">
        <pc:chgData name="Tom Hegarty" userId="b2751bb9-8adc-415c-9b99-10ccae3a545f" providerId="ADAL" clId="{77C513B9-ED8D-4AE0-A2D9-1452300296D8}" dt="2025-11-06T20:56:02.714" v="41"/>
        <pc:sldMkLst>
          <pc:docMk/>
          <pc:sldMk cId="2319740481" sldId="631"/>
        </pc:sldMkLst>
      </pc:sldChg>
    </pc:docChg>
  </pc:docChgLst>
  <pc:docChgLst>
    <pc:chgData name="Natalie Dawes" userId="d0863162-aeb6-499e-97ce-21019861ddbf" providerId="ADAL" clId="{C9D6EEDB-7146-4F73-AD7C-F400B96C1939}"/>
    <pc:docChg chg="custSel addSld delSld modSld">
      <pc:chgData name="Natalie Dawes" userId="d0863162-aeb6-499e-97ce-21019861ddbf" providerId="ADAL" clId="{C9D6EEDB-7146-4F73-AD7C-F400B96C1939}" dt="2025-11-10T10:30:31.037" v="5" actId="47"/>
      <pc:docMkLst>
        <pc:docMk/>
      </pc:docMkLst>
      <pc:sldChg chg="delSp modSp add del mod">
        <pc:chgData name="Natalie Dawes" userId="d0863162-aeb6-499e-97ce-21019861ddbf" providerId="ADAL" clId="{C9D6EEDB-7146-4F73-AD7C-F400B96C1939}" dt="2025-11-10T10:30:31.037" v="5" actId="47"/>
        <pc:sldMkLst>
          <pc:docMk/>
          <pc:sldMk cId="3286224205" sldId="632"/>
        </pc:sldMkLst>
        <pc:spChg chg="del mod">
          <ac:chgData name="Natalie Dawes" userId="d0863162-aeb6-499e-97ce-21019861ddbf" providerId="ADAL" clId="{C9D6EEDB-7146-4F73-AD7C-F400B96C1939}" dt="2025-11-10T10:27:11.976" v="2" actId="478"/>
          <ac:spMkLst>
            <pc:docMk/>
            <pc:sldMk cId="3286224205" sldId="632"/>
            <ac:spMk id="5" creationId="{E5721142-9BA7-377C-493E-0710CEE84E28}"/>
          </ac:spMkLst>
        </pc:spChg>
        <pc:picChg chg="del">
          <ac:chgData name="Natalie Dawes" userId="d0863162-aeb6-499e-97ce-21019861ddbf" providerId="ADAL" clId="{C9D6EEDB-7146-4F73-AD7C-F400B96C1939}" dt="2025-11-10T10:27:30.819" v="4" actId="478"/>
          <ac:picMkLst>
            <pc:docMk/>
            <pc:sldMk cId="3286224205" sldId="632"/>
            <ac:picMk id="2" creationId="{305AAAE3-542F-EA4D-4038-EA08404E1D7E}"/>
          </ac:picMkLst>
        </pc:picChg>
        <pc:cxnChg chg="del">
          <ac:chgData name="Natalie Dawes" userId="d0863162-aeb6-499e-97ce-21019861ddbf" providerId="ADAL" clId="{C9D6EEDB-7146-4F73-AD7C-F400B96C1939}" dt="2025-11-10T10:27:13.475" v="3" actId="478"/>
          <ac:cxnSpMkLst>
            <pc:docMk/>
            <pc:sldMk cId="3286224205" sldId="632"/>
            <ac:cxnSpMk id="7" creationId="{D26360D4-4F45-A581-AA0E-A19DB1FF7C9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dirty="0"/>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6AAAE325-0A82-478A-BF09-31064B95EF4C}" type="datetimeFigureOut">
              <a:rPr lang="en-GB" smtClean="0"/>
              <a:t>10/11/2025</a:t>
            </a:fld>
            <a:endParaRPr lang="en-GB" dirty="0"/>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dirty="0"/>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AD808198-8F5C-4D25-92E7-4232A75FE2D5}" type="slidenum">
              <a:rPr lang="en-GB" smtClean="0"/>
              <a:t>‹#›</a:t>
            </a:fld>
            <a:endParaRPr lang="en-GB" dirty="0"/>
          </a:p>
        </p:txBody>
      </p:sp>
    </p:spTree>
    <p:extLst>
      <p:ext uri="{BB962C8B-B14F-4D97-AF65-F5344CB8AC3E}">
        <p14:creationId xmlns:p14="http://schemas.microsoft.com/office/powerpoint/2010/main" val="100493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kills.education.gov.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2962"/>
          </a:xfrm>
        </p:spPr>
      </p:sp>
      <p:sp>
        <p:nvSpPr>
          <p:cNvPr id="3" name="Notes Placeholder 2"/>
          <p:cNvSpPr>
            <a:spLocks noGrp="1"/>
          </p:cNvSpPr>
          <p:nvPr>
            <p:ph type="body" idx="1"/>
          </p:nvPr>
        </p:nvSpPr>
        <p:spPr/>
        <p:txBody>
          <a:bodyPr/>
          <a:lstStyle/>
          <a:p>
            <a:r>
              <a:rPr lang="en-GB" dirty="0"/>
              <a:t>Good afternoon and a big warm welcome to you all.</a:t>
            </a:r>
          </a:p>
          <a:p>
            <a:endParaRPr lang="en-GB" dirty="0"/>
          </a:p>
          <a:p>
            <a:r>
              <a:rPr lang="en-GB" dirty="0"/>
              <a:t>Thank you for attending this webinar today titled “An Employer’s Introduction to Apprenticeships”.</a:t>
            </a:r>
          </a:p>
          <a:p>
            <a:endParaRPr lang="en-GB" dirty="0"/>
          </a:p>
          <a:p>
            <a:r>
              <a:rPr lang="en-GB" dirty="0"/>
              <a:t>I’m Tom Hegarty, CEO of Simplybiz and Chair of the New Talent Alliance and I’ll be introducing the session today.</a:t>
            </a:r>
          </a:p>
          <a:p>
            <a:br>
              <a:rPr lang="en-GB" dirty="0"/>
            </a:br>
            <a:r>
              <a:rPr lang="en-GB" dirty="0"/>
              <a:t>In addition to my role at Simplybiz and the work I do at the New Talent Alliance, I’m also Chair of the Trailblazer Group for Apprenticeships within the financial advice sector, so an area which I have some good expertise on and am passionate about this as a route to support more career journeys in our sector.</a:t>
            </a:r>
          </a:p>
        </p:txBody>
      </p:sp>
      <p:sp>
        <p:nvSpPr>
          <p:cNvPr id="4" name="Slide Number Placeholder 3"/>
          <p:cNvSpPr>
            <a:spLocks noGrp="1"/>
          </p:cNvSpPr>
          <p:nvPr>
            <p:ph type="sldNum" sz="quarter" idx="5"/>
          </p:nvPr>
        </p:nvSpPr>
        <p:spPr/>
        <p:txBody>
          <a:bodyPr/>
          <a:lstStyle/>
          <a:p>
            <a:fld id="{AD808198-8F5C-4D25-92E7-4232A75FE2D5}" type="slidenum">
              <a:rPr lang="en-GB" smtClean="0"/>
              <a:t>1</a:t>
            </a:fld>
            <a:endParaRPr lang="en-GB" dirty="0"/>
          </a:p>
        </p:txBody>
      </p:sp>
    </p:spTree>
    <p:extLst>
      <p:ext uri="{BB962C8B-B14F-4D97-AF65-F5344CB8AC3E}">
        <p14:creationId xmlns:p14="http://schemas.microsoft.com/office/powerpoint/2010/main" val="423309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10952-3978-8CB5-41F3-9299BF66C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9D5CC-D376-5711-43EC-E1D4BFC14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35D1D-303F-15FF-38E0-F5A3BBBB14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2C66A5-CCC7-7447-F6A3-977D25BBDA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111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9F913-9E50-E9AA-6AE2-E401F9B59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A8E5F-DBDE-81B2-F27F-33099EAAC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77B01-77EC-B92B-905A-EACFBA586F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47E0C6-24CA-E8AF-A5C5-4FC9472BAA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56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207E-F5AB-381E-1114-8FD0655D5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BCBE3-507C-5E12-4FE0-45B51C1A1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975AC-74CE-FEBE-D4FC-18921EDCE818}"/>
              </a:ext>
            </a:extLst>
          </p:cNvPr>
          <p:cNvSpPr>
            <a:spLocks noGrp="1"/>
          </p:cNvSpPr>
          <p:nvPr>
            <p:ph type="body" idx="1"/>
          </p:nvPr>
        </p:nvSpPr>
        <p:spPr/>
        <p:txBody>
          <a:bodyPr/>
          <a:lstStyle/>
          <a:p>
            <a:pPr marL="171450" indent="-171450">
              <a:buFont typeface="Arial" panose="020B0604020202020204" pitchFamily="34" charset="0"/>
              <a:buChar char="•"/>
            </a:pPr>
            <a:r>
              <a:rPr lang="en-US" dirty="0"/>
              <a:t>Changed “Over 700” to “Over 800” as there are currently 836 apprenticeship standards available</a:t>
            </a:r>
          </a:p>
          <a:p>
            <a:pPr marL="171450" indent="-171450">
              <a:buFont typeface="Arial" panose="020B0604020202020204" pitchFamily="34" charset="0"/>
              <a:buChar char="•"/>
            </a:pPr>
            <a:r>
              <a:rPr lang="en-GB" dirty="0"/>
              <a:t>Changed 752,150 in 22/23 to 736,530 in 2023/24</a:t>
            </a:r>
          </a:p>
          <a:p>
            <a:pPr marL="171450" indent="-171450">
              <a:buFont typeface="Arial" panose="020B0604020202020204" pitchFamily="34" charset="0"/>
              <a:buChar char="•"/>
            </a:pPr>
            <a:r>
              <a:rPr lang="en-GB" dirty="0"/>
              <a:t>The percentage of over 25’s remains at 48.4%</a:t>
            </a:r>
          </a:p>
          <a:p>
            <a:pPr marL="171450" indent="-171450">
              <a:buFont typeface="Arial" panose="020B0604020202020204" pitchFamily="34" charset="0"/>
              <a:buChar char="•"/>
            </a:pPr>
            <a:r>
              <a:rPr lang="en-GB" dirty="0"/>
              <a:t>Changed 77% to 79%</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C1EA53C-0DC6-BE9B-4D83-A34F1676A7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2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83D9-FC46-2EB3-C493-B07AAC9C3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CD70E-565D-B6AC-1C9A-202AAD35E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9732A-9B2B-EA3A-92DC-A71C684FE733}"/>
              </a:ext>
            </a:extLst>
          </p:cNvPr>
          <p:cNvSpPr>
            <a:spLocks noGrp="1"/>
          </p:cNvSpPr>
          <p:nvPr>
            <p:ph type="body" idx="1"/>
          </p:nvPr>
        </p:nvSpPr>
        <p:spPr/>
        <p:txBody>
          <a:bodyPr/>
          <a:lstStyle/>
          <a:p>
            <a:pPr marL="171450" indent="-171450">
              <a:buFont typeface="Arial" panose="020B0604020202020204" pitchFamily="34" charset="0"/>
              <a:buChar char="•"/>
            </a:pPr>
            <a:r>
              <a:rPr lang="en-US" dirty="0"/>
              <a:t>Duration – changed 1 year to 8 months in line with the latest minimum duration guidelines changed in 2025</a:t>
            </a:r>
            <a:endParaRPr lang="en-GB" dirty="0"/>
          </a:p>
        </p:txBody>
      </p:sp>
      <p:sp>
        <p:nvSpPr>
          <p:cNvPr id="4" name="Slide Number Placeholder 3">
            <a:extLst>
              <a:ext uri="{FF2B5EF4-FFF2-40B4-BE49-F238E27FC236}">
                <a16:creationId xmlns:a16="http://schemas.microsoft.com/office/drawing/2014/main" id="{6DE6C68F-5423-06E0-0643-5ED8DAB6E0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55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B10E-37BE-EB92-1CC1-6D94D07FC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B0D03-39BD-4335-20FA-9CF390672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3CA35-C6F5-D3CA-F0BF-A1455A253627}"/>
              </a:ext>
            </a:extLst>
          </p:cNvPr>
          <p:cNvSpPr>
            <a:spLocks noGrp="1"/>
          </p:cNvSpPr>
          <p:nvPr>
            <p:ph type="body" idx="1"/>
          </p:nvPr>
        </p:nvSpPr>
        <p:spPr/>
        <p:txBody>
          <a:bodyPr/>
          <a:lstStyle/>
          <a:p>
            <a:pPr marL="171450" indent="-171450">
              <a:buFont typeface="Arial" panose="020B0604020202020204" pitchFamily="34" charset="0"/>
              <a:buChar char="•"/>
            </a:pPr>
            <a:r>
              <a:rPr lang="en-US" dirty="0"/>
              <a:t>Employer – “pay co-investment towards apprenticeship” may be worth mentioning that Levy payers do not pay co-investment, SME’s do not pay co-investment if the apprentice is under 22 years of age at the start of the programme. Co-investment for those that do pay it is 5% of the total negotiated funding, divided by the duration and then taken monthly from the digital account.</a:t>
            </a:r>
            <a:endParaRPr lang="en-GB" dirty="0"/>
          </a:p>
        </p:txBody>
      </p:sp>
      <p:sp>
        <p:nvSpPr>
          <p:cNvPr id="4" name="Slide Number Placeholder 3">
            <a:extLst>
              <a:ext uri="{FF2B5EF4-FFF2-40B4-BE49-F238E27FC236}">
                <a16:creationId xmlns:a16="http://schemas.microsoft.com/office/drawing/2014/main" id="{D575F958-3EC4-C54C-9AC1-BB82CF81DC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66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82774-4F53-D378-E2AA-C290632BA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16348-1474-8486-E0FB-EF813CFA1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30290-403C-FB9B-0B11-0AC9C4023928}"/>
              </a:ext>
            </a:extLst>
          </p:cNvPr>
          <p:cNvSpPr>
            <a:spLocks noGrp="1"/>
          </p:cNvSpPr>
          <p:nvPr>
            <p:ph type="body" idx="1"/>
          </p:nvPr>
        </p:nvSpPr>
        <p:spPr/>
        <p:txBody>
          <a:bodyPr/>
          <a:lstStyle/>
          <a:p>
            <a:pPr marL="171450" indent="-171450">
              <a:buFont typeface="Arial" panose="020B0604020202020204" pitchFamily="34" charset="0"/>
              <a:buChar char="•"/>
            </a:pPr>
            <a:r>
              <a:rPr lang="en-US" dirty="0"/>
              <a:t>As per last slide – non-levy payers with an apprentice under the age of 22 at the start do not pay co-investment.</a:t>
            </a:r>
          </a:p>
          <a:p>
            <a:pPr marL="171450" indent="-171450">
              <a:buFont typeface="Arial" panose="020B0604020202020204" pitchFamily="34" charset="0"/>
              <a:buChar char="•"/>
            </a:pPr>
            <a:r>
              <a:rPr lang="en-US" dirty="0"/>
              <a:t>Also of note is that employers do not pay class 1 national insurance for apprentices under the age of 25 who earn less than £50,270 per year – significant cost saving</a:t>
            </a:r>
            <a:endParaRPr lang="en-GB" dirty="0"/>
          </a:p>
        </p:txBody>
      </p:sp>
      <p:sp>
        <p:nvSpPr>
          <p:cNvPr id="4" name="Slide Number Placeholder 3">
            <a:extLst>
              <a:ext uri="{FF2B5EF4-FFF2-40B4-BE49-F238E27FC236}">
                <a16:creationId xmlns:a16="http://schemas.microsoft.com/office/drawing/2014/main" id="{89045152-0E5D-7927-77BF-A78B2262896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55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129A-886D-DE55-053D-780E8CD0F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9716A-7E3B-F159-2EF3-A759C9E61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A0761-0F12-2322-5651-738B5527C5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2066182-B595-47F4-3BC4-A502D8A17F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754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6AE8-A3BF-4983-9D80-56127D075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2EC0A-4A05-1939-3A72-8264337DB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8A44D-0E96-72B6-084B-E5CE083E2365}"/>
              </a:ext>
            </a:extLst>
          </p:cNvPr>
          <p:cNvSpPr>
            <a:spLocks noGrp="1"/>
          </p:cNvSpPr>
          <p:nvPr>
            <p:ph type="body" idx="1"/>
          </p:nvPr>
        </p:nvSpPr>
        <p:spPr/>
        <p:txBody>
          <a:bodyPr/>
          <a:lstStyle/>
          <a:p>
            <a:r>
              <a:rPr lang="en-US" b="1" dirty="0"/>
              <a:t>Thank you, John, for that great overview of Apprenticeships.</a:t>
            </a:r>
          </a:p>
          <a:p>
            <a:r>
              <a:rPr lang="en-US" b="0" dirty="0"/>
              <a:t>Just a quick introduction — I’m Jude Pilcher. I’ve worked in financial services since 1986 across operational roles, learning and development, and I’m proud to say I actively chose this sector. Today, I’ll be walking you through the newly revised Level 4 Paraplanner and Financial Planner Apprenticeship Standard.</a:t>
            </a:r>
          </a:p>
          <a:p>
            <a:endParaRPr lang="en-US" b="0" dirty="0"/>
          </a:p>
          <a:p>
            <a:r>
              <a:rPr lang="en-US" b="0" dirty="0"/>
              <a:t>Previously, we had two separate standards. The Trailblazer group, led by Tom, has now streamlined these into a single standard launched earlier this year. It includes core knowledge and skills shared across both roles, but now offers two distinct career pathways: Paraplanner and Financial Planner — each with tailored knowledge and skills elements.</a:t>
            </a:r>
          </a:p>
          <a:p>
            <a:endParaRPr lang="en-US" b="0" dirty="0"/>
          </a:p>
          <a:p>
            <a:r>
              <a:rPr lang="en-US" b="0" dirty="0"/>
              <a:t>I’ve included a summary of the Knowledge, Skills and </a:t>
            </a:r>
            <a:r>
              <a:rPr lang="en-US" b="0" dirty="0" err="1"/>
              <a:t>Behaviours</a:t>
            </a:r>
            <a:r>
              <a:rPr lang="en-US" b="0" dirty="0"/>
              <a:t> (KSBs) within the standard — you’ll find these slides on the NTA website, and I’ve added a direct link to the apprenticeship standard later in the deck. One tip: when reviewing any standard on the Skills England website, always check the EPA (End Point Assessment) plan. It outlines what’s required to achieve a pass or distinction. I always recommend learners print it out — it’s their roadmap to success.</a:t>
            </a:r>
          </a:p>
          <a:p>
            <a:endParaRPr lang="en-US" b="1" dirty="0"/>
          </a:p>
          <a:p>
            <a:r>
              <a:rPr lang="en-US" b="1" dirty="0"/>
              <a:t>Here’s a quick snapshot:</a:t>
            </a:r>
          </a:p>
          <a:p>
            <a:r>
              <a:rPr lang="en-US" b="0" dirty="0"/>
              <a:t>📚 Duration: 24-month learning programme</a:t>
            </a:r>
          </a:p>
          <a:p>
            <a:r>
              <a:rPr lang="en-US" b="0" dirty="0"/>
              <a:t>🚪 Gateway: Followed by End Point Assessment</a:t>
            </a:r>
          </a:p>
          <a:p>
            <a:r>
              <a:rPr lang="en-US" b="0" dirty="0"/>
              <a:t>💷 Funding band: £13,000</a:t>
            </a:r>
          </a:p>
          <a:p>
            <a:r>
              <a:rPr lang="en-US" b="0" dirty="0"/>
              <a:t>If you're a levy payer (annual salary bill over £3m), this can be fully funded from your levy pot</a:t>
            </a:r>
          </a:p>
          <a:p>
            <a:r>
              <a:rPr lang="en-US" b="0" dirty="0"/>
              <a:t>If you're not a levy payer, don’t worry — government funding covers 95%, meaning the employer contribution is just £650. That’s incredible value.</a:t>
            </a:r>
          </a:p>
          <a:p>
            <a:r>
              <a:rPr lang="en-US" b="0" dirty="0"/>
              <a:t>For me, the real benefit lies in the KSBs each learner develops. This standard was written by employers, so it’s deeply aligned to the actual roles of Paraplanner and Financial Planner.</a:t>
            </a:r>
          </a:p>
          <a:p>
            <a:r>
              <a:rPr lang="en-US" b="0" dirty="0"/>
              <a:t>To illustrate: my brother can read a book and pass an exam — but does that make him competent in the role? Absolutely not. Competence comes from applying knowledge, building skills, and demonstrating </a:t>
            </a:r>
            <a:r>
              <a:rPr lang="en-US" b="0" dirty="0" err="1"/>
              <a:t>behaviours</a:t>
            </a:r>
            <a:r>
              <a:rPr lang="en-US" b="0" dirty="0"/>
              <a:t> — and that’s exactly what this apprenticeship delivers.</a:t>
            </a:r>
          </a:p>
          <a:p>
            <a:r>
              <a:rPr lang="en-US" b="0" dirty="0"/>
              <a:t>Learners are supported throughout by a dedicated coach, with structured 12-weekly catch-ups involving the learner, their line manager, and the coach — ensuring progress, alignment, and support.</a:t>
            </a:r>
          </a:p>
          <a:p>
            <a:endParaRPr lang="en-US" b="0" dirty="0"/>
          </a:p>
          <a:p>
            <a:r>
              <a:rPr lang="en-US" b="1" dirty="0"/>
              <a:t>🎓 Upon completion, learners achieve two certificates:</a:t>
            </a:r>
          </a:p>
          <a:p>
            <a:r>
              <a:rPr lang="en-US" b="0" dirty="0"/>
              <a:t>The Level 4 Paraplanner and Financial Planner Apprenticeship</a:t>
            </a:r>
          </a:p>
          <a:p>
            <a:r>
              <a:rPr lang="en-US" b="0" dirty="0"/>
              <a:t>One of the </a:t>
            </a:r>
            <a:r>
              <a:rPr lang="en-US" b="0" dirty="0" err="1"/>
              <a:t>recognised</a:t>
            </a:r>
            <a:r>
              <a:rPr lang="en-US" b="0" dirty="0"/>
              <a:t> qualifications listed in the standard</a:t>
            </a:r>
          </a:p>
          <a:p>
            <a:r>
              <a:rPr lang="en-US" b="0" dirty="0"/>
              <a:t>Would you like help shaping the next slide — perhaps a visual summary of the two pathways or a funding breakdown?</a:t>
            </a:r>
          </a:p>
        </p:txBody>
      </p:sp>
      <p:sp>
        <p:nvSpPr>
          <p:cNvPr id="4" name="Slide Number Placeholder 3">
            <a:extLst>
              <a:ext uri="{FF2B5EF4-FFF2-40B4-BE49-F238E27FC236}">
                <a16:creationId xmlns:a16="http://schemas.microsoft.com/office/drawing/2014/main" id="{E5B677B5-5C97-2109-C84A-E7EA521FA6C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69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EF97-FE42-0DA0-D25B-AACB82616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5815E-161F-EFF1-9B1C-DE77D10F5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22EC7-8473-1A9B-4910-79A8782883CE}"/>
              </a:ext>
            </a:extLst>
          </p:cNvPr>
          <p:cNvSpPr>
            <a:spLocks noGrp="1"/>
          </p:cNvSpPr>
          <p:nvPr>
            <p:ph type="body" idx="1"/>
          </p:nvPr>
        </p:nvSpPr>
        <p:spPr/>
        <p:txBody>
          <a:bodyPr/>
          <a:lstStyle/>
          <a:p>
            <a:r>
              <a:rPr lang="en-GB" dirty="0"/>
              <a:t>I mentioned this is one standard with two pathways – this is just a visual to bring this to life</a:t>
            </a:r>
          </a:p>
          <a:p>
            <a:r>
              <a:rPr lang="en-GB" dirty="0"/>
              <a:t>This slide has the link to the standard on the Skills England website</a:t>
            </a:r>
          </a:p>
        </p:txBody>
      </p:sp>
      <p:sp>
        <p:nvSpPr>
          <p:cNvPr id="4" name="Slide Number Placeholder 3">
            <a:extLst>
              <a:ext uri="{FF2B5EF4-FFF2-40B4-BE49-F238E27FC236}">
                <a16:creationId xmlns:a16="http://schemas.microsoft.com/office/drawing/2014/main" id="{95D23CE5-B6CA-A59D-70E7-4E2F92D8358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007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3ACF-38B5-4442-ECC9-F1C02A196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1ED48-7DCE-293F-1911-B4F58FA65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2D498-4EF8-08C7-C92E-32EBA6C552FD}"/>
              </a:ext>
            </a:extLst>
          </p:cNvPr>
          <p:cNvSpPr>
            <a:spLocks noGrp="1"/>
          </p:cNvSpPr>
          <p:nvPr>
            <p:ph type="body" idx="1"/>
          </p:nvPr>
        </p:nvSpPr>
        <p:spPr/>
        <p:txBody>
          <a:bodyPr/>
          <a:lstStyle/>
          <a:p>
            <a:r>
              <a:rPr lang="en-US" b="0" dirty="0"/>
              <a:t>Let’s take a closer look at the End Point Assessment (EPA) — this visual helps clarify what the learner needs to complete after their 24-month on-</a:t>
            </a:r>
            <a:r>
              <a:rPr lang="en-US" b="0" dirty="0" err="1"/>
              <a:t>programme</a:t>
            </a:r>
            <a:r>
              <a:rPr lang="en-US" b="0" dirty="0"/>
              <a:t> learning.</a:t>
            </a:r>
          </a:p>
          <a:p>
            <a:r>
              <a:rPr lang="en-US" b="1" dirty="0"/>
              <a:t>🔹 Step 1: Professional Qualification</a:t>
            </a:r>
            <a:br>
              <a:rPr lang="en-US" b="0" dirty="0"/>
            </a:br>
            <a:r>
              <a:rPr lang="en-US" b="0" dirty="0"/>
              <a:t>Learners must sit and pass the </a:t>
            </a:r>
            <a:r>
              <a:rPr lang="en-US" b="0" i="1" dirty="0"/>
              <a:t>Regulations and Ethics</a:t>
            </a:r>
            <a:r>
              <a:rPr lang="en-US" b="0" dirty="0"/>
              <a:t> exam — for example, R01 from the Chartered Insurance Institute (CII).</a:t>
            </a:r>
          </a:p>
          <a:p>
            <a:endParaRPr lang="en-US" b="0" dirty="0"/>
          </a:p>
          <a:p>
            <a:r>
              <a:rPr lang="en-US" b="1" dirty="0"/>
              <a:t>🔹 Step 2: Portfolio of Evidence</a:t>
            </a:r>
            <a:br>
              <a:rPr lang="en-US" b="0" dirty="0"/>
            </a:br>
            <a:r>
              <a:rPr lang="en-US" b="0" dirty="0"/>
              <a:t>Throughout the programme, learners build a portfolio of evidence.</a:t>
            </a:r>
          </a:p>
          <a:p>
            <a:r>
              <a:rPr lang="en-US" b="0" dirty="0"/>
              <a:t>This portfolio isn’t formally marked but is reviewed by the independent assessor to inform their professional judgement.</a:t>
            </a:r>
          </a:p>
          <a:p>
            <a:r>
              <a:rPr lang="en-US" b="0" dirty="0"/>
              <a:t>It should contain around 20 discrete pieces of evidence, each mapped to the Knowledge, Skills and </a:t>
            </a:r>
            <a:r>
              <a:rPr lang="en-US" b="0" dirty="0" err="1"/>
              <a:t>Behaviours</a:t>
            </a:r>
            <a:r>
              <a:rPr lang="en-US" b="0" dirty="0"/>
              <a:t> (KSBs) assessed in the professional discussion.</a:t>
            </a:r>
          </a:p>
          <a:p>
            <a:r>
              <a:rPr lang="en-US" b="0" dirty="0"/>
              <a:t>Evidence can be used to demonstrate multiple KSBs — quality matters more than quantity.</a:t>
            </a:r>
          </a:p>
          <a:p>
            <a:r>
              <a:rPr lang="en-US" b="0" dirty="0"/>
              <a:t>The assessor uses this portfolio to prepare tailored questions for the professional discussion.</a:t>
            </a:r>
          </a:p>
          <a:p>
            <a:endParaRPr lang="en-US" b="0" dirty="0"/>
          </a:p>
          <a:p>
            <a:r>
              <a:rPr lang="en-US" b="1" dirty="0"/>
              <a:t>🔹 Step 3: Case Study Assessment</a:t>
            </a:r>
            <a:br>
              <a:rPr lang="en-US" b="0" dirty="0"/>
            </a:br>
            <a:r>
              <a:rPr lang="en-US" b="0" dirty="0"/>
              <a:t>This method assesses the learner’s ability to apply their knowledge and skills in a realistic scenario.</a:t>
            </a:r>
          </a:p>
          <a:p>
            <a:r>
              <a:rPr lang="en-US" b="0" dirty="0"/>
              <a:t>The apprentice is given a pre-seen case study outlining the financial needs and objectives of a fictitious client.</a:t>
            </a:r>
          </a:p>
          <a:p>
            <a:r>
              <a:rPr lang="en-US" b="0" dirty="0"/>
              <a:t>They’ll need to research, </a:t>
            </a:r>
            <a:r>
              <a:rPr lang="en-US" b="0" dirty="0" err="1"/>
              <a:t>analyse</a:t>
            </a:r>
            <a:r>
              <a:rPr lang="en-US" b="0" dirty="0"/>
              <a:t>, and complete tasks to produce the required outputs.</a:t>
            </a:r>
          </a:p>
          <a:p>
            <a:r>
              <a:rPr lang="en-US" b="0" dirty="0"/>
              <a:t>The scenario is designed to reflect the apprentice’s role and give them the opportunity to demonstrate mapped KSBs.</a:t>
            </a:r>
          </a:p>
          <a:p>
            <a:r>
              <a:rPr lang="en-US" b="1" dirty="0"/>
              <a:t>This assessment method includes two components:</a:t>
            </a:r>
          </a:p>
          <a:p>
            <a:r>
              <a:rPr lang="en-US" b="0" dirty="0"/>
              <a:t>📄 A financial report based on the case study</a:t>
            </a:r>
          </a:p>
          <a:p>
            <a:r>
              <a:rPr lang="en-US" b="0" dirty="0"/>
              <a:t>💬 A question-and-answer session with the assessor</a:t>
            </a:r>
          </a:p>
          <a:p>
            <a:r>
              <a:rPr lang="en-US" b="0" dirty="0"/>
              <a:t>Together, these elements allow the apprentice to showcase their competence in a structured, role-relevant way.</a:t>
            </a: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endParaRPr lang="en-GB" dirty="0"/>
          </a:p>
        </p:txBody>
      </p:sp>
      <p:sp>
        <p:nvSpPr>
          <p:cNvPr id="4" name="Slide Number Placeholder 3">
            <a:extLst>
              <a:ext uri="{FF2B5EF4-FFF2-40B4-BE49-F238E27FC236}">
                <a16:creationId xmlns:a16="http://schemas.microsoft.com/office/drawing/2014/main" id="{BB6B9AB4-6EAF-8867-764F-9A04D54F8CB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74C6B-F9EB-BA5A-188F-3B84AD76D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6DA4A-C0F1-72BD-AB16-9747E3E48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A2094-8C0B-C0A3-C977-6225709B68D7}"/>
              </a:ext>
            </a:extLst>
          </p:cNvPr>
          <p:cNvSpPr>
            <a:spLocks noGrp="1"/>
          </p:cNvSpPr>
          <p:nvPr>
            <p:ph type="body" idx="1"/>
          </p:nvPr>
        </p:nvSpPr>
        <p:spPr/>
        <p:txBody>
          <a:bodyPr/>
          <a:lstStyle/>
          <a:p>
            <a:r>
              <a:rPr lang="en-GB" dirty="0"/>
              <a:t>When mentioning the term Apprenticeships, many might think of the general definition of apprenticeships or even of Alan Sugar on the BBC. Or even Donald Trump for that matter who ran the US version of the Apprentice.</a:t>
            </a:r>
          </a:p>
          <a:p>
            <a:endParaRPr lang="en-GB" dirty="0"/>
          </a:p>
          <a:p>
            <a:r>
              <a:rPr lang="en-GB" dirty="0"/>
              <a:t>According to the dictionary, an Apprentice is </a:t>
            </a:r>
            <a:r>
              <a:rPr lang="en-GB" b="1" u="sng" dirty="0"/>
              <a:t>a person who is learning a trade from a skilled employer, having agreed to work for a fixed period at low wages.</a:t>
            </a:r>
          </a:p>
          <a:p>
            <a:br>
              <a:rPr lang="en-GB" dirty="0"/>
            </a:br>
            <a:r>
              <a:rPr lang="en-GB" dirty="0"/>
              <a:t>However, my terminology of Apprenticeships is very much to do with the Government initiative, which they developed significantly from around 2015 and created funding around this too.</a:t>
            </a:r>
          </a:p>
          <a:p>
            <a:endParaRPr lang="en-GB" dirty="0"/>
          </a:p>
          <a:p>
            <a:r>
              <a:rPr lang="en-GB" dirty="0"/>
              <a:t>The Government made a concerted effort to offer the option of Apprenticeships as an alternative to other forms of further education, which effectively combined work and study together to give people an opportunity to move forward with their professional development and career plans.</a:t>
            </a:r>
          </a:p>
          <a:p>
            <a:endParaRPr lang="en-GB" dirty="0"/>
          </a:p>
          <a:p>
            <a:r>
              <a:rPr lang="en-GB" dirty="0"/>
              <a:t>In the past, apprenticeships have been very focused on trades, but more recently they have widened in scope significantly to include more professional career paths where qualifications go up to degree level and beyond.</a:t>
            </a:r>
          </a:p>
          <a:p>
            <a:endParaRPr lang="en-GB" dirty="0"/>
          </a:p>
        </p:txBody>
      </p:sp>
      <p:sp>
        <p:nvSpPr>
          <p:cNvPr id="4" name="Slide Number Placeholder 3">
            <a:extLst>
              <a:ext uri="{FF2B5EF4-FFF2-40B4-BE49-F238E27FC236}">
                <a16:creationId xmlns:a16="http://schemas.microsoft.com/office/drawing/2014/main" id="{CC1FC5AC-F198-E084-3612-993833C5083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37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781F-C767-EF7D-860D-6789DC5DC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37137-CBFF-88F1-2715-E38144580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CC95E-D109-EB57-2FCB-0958D087917D}"/>
              </a:ext>
            </a:extLst>
          </p:cNvPr>
          <p:cNvSpPr>
            <a:spLocks noGrp="1"/>
          </p:cNvSpPr>
          <p:nvPr>
            <p:ph type="body" idx="1"/>
          </p:nvPr>
        </p:nvSpPr>
        <p:spPr/>
        <p:txBody>
          <a:bodyPr/>
          <a:lstStyle/>
          <a:p>
            <a:r>
              <a:rPr lang="en-US" b="0" dirty="0"/>
              <a:t>Before I hand back to Tom, just a quick reminder of the three professional qualifications (PQs) available within the Level 4 Paraplanner and Financial Planner Apprenticeship:</a:t>
            </a:r>
          </a:p>
          <a:p>
            <a:r>
              <a:rPr lang="en-US" b="0" dirty="0"/>
              <a:t>📘 </a:t>
            </a:r>
            <a:r>
              <a:rPr lang="en-US" b="0" i="1" dirty="0"/>
              <a:t>Level 4 Diploma in Regulated Financial Planning - CII</a:t>
            </a:r>
            <a:endParaRPr lang="en-US" b="0" dirty="0"/>
          </a:p>
          <a:p>
            <a:r>
              <a:rPr lang="en-US" b="0" dirty="0"/>
              <a:t>📘 </a:t>
            </a:r>
            <a:r>
              <a:rPr lang="en-US" b="0" i="1" dirty="0"/>
              <a:t>Level 4 Diploma in Investment Advice - CISI</a:t>
            </a:r>
            <a:endParaRPr lang="en-US" b="0" dirty="0"/>
          </a:p>
          <a:p>
            <a:r>
              <a:rPr lang="en-US" b="0" dirty="0"/>
              <a:t>📘 </a:t>
            </a:r>
            <a:r>
              <a:rPr lang="en-US" b="0" i="1" dirty="0"/>
              <a:t>Level 4 Diploma for Financial Adviser – LIBF </a:t>
            </a:r>
          </a:p>
          <a:p>
            <a:endParaRPr lang="en-US" b="0" dirty="0"/>
          </a:p>
          <a:p>
            <a:r>
              <a:rPr lang="en-US" b="0" dirty="0"/>
              <a:t>You’ll find full details of this standard — and many others — on the </a:t>
            </a:r>
            <a:r>
              <a:rPr lang="en-US" b="0" dirty="0">
                <a:hlinkClick r:id="rId3"/>
              </a:rPr>
              <a:t>Skills England website</a:t>
            </a:r>
            <a:r>
              <a:rPr lang="en-US" b="0" dirty="0"/>
              <a:t>. It’s a great resource for exploring all available apprenticeship standards.</a:t>
            </a:r>
          </a:p>
          <a:p>
            <a:endParaRPr lang="en-US" b="0" dirty="0"/>
          </a:p>
          <a:p>
            <a:r>
              <a:rPr lang="en-US" b="0" dirty="0"/>
              <a:t>🎯 Building a career pathway? Here’s a possible progression:</a:t>
            </a:r>
          </a:p>
          <a:p>
            <a:r>
              <a:rPr lang="en-US" b="0" dirty="0"/>
              <a:t>Level 3: Financial Services Administrator</a:t>
            </a:r>
          </a:p>
          <a:p>
            <a:r>
              <a:rPr lang="en-US" b="0" dirty="0"/>
              <a:t>Level 4: Data Analyst</a:t>
            </a:r>
          </a:p>
          <a:p>
            <a:r>
              <a:rPr lang="en-US" b="0" dirty="0"/>
              <a:t>Level 6: Compliance and Risk Officer</a:t>
            </a:r>
          </a:p>
          <a:p>
            <a:r>
              <a:rPr lang="en-US" b="0" dirty="0"/>
              <a:t>Speak to your training provider for tailored guidance — we’re always here to help you navigate your options and support your people.</a:t>
            </a:r>
          </a:p>
          <a:p>
            <a:endParaRPr lang="en-US" b="0" dirty="0"/>
          </a:p>
          <a:p>
            <a:r>
              <a:rPr lang="en-US" b="0" dirty="0"/>
              <a:t>Thank you — and now, back to Tom to conclude.</a:t>
            </a:r>
          </a:p>
          <a:p>
            <a:r>
              <a:rPr lang="en-GB" dirty="0"/>
              <a:t> </a:t>
            </a:r>
          </a:p>
        </p:txBody>
      </p:sp>
      <p:sp>
        <p:nvSpPr>
          <p:cNvPr id="4" name="Slide Number Placeholder 3">
            <a:extLst>
              <a:ext uri="{FF2B5EF4-FFF2-40B4-BE49-F238E27FC236}">
                <a16:creationId xmlns:a16="http://schemas.microsoft.com/office/drawing/2014/main" id="{695845F1-CB4A-D1FA-8B57-1DD98AF168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810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0FC6-D72C-FAB4-714C-0F56C8887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FC038-1BEB-4411-52B9-C4095F715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DE722-8573-9C67-FAE2-86438E74F154}"/>
              </a:ext>
            </a:extLst>
          </p:cNvPr>
          <p:cNvSpPr>
            <a:spLocks noGrp="1"/>
          </p:cNvSpPr>
          <p:nvPr>
            <p:ph type="body" idx="1"/>
          </p:nvPr>
        </p:nvSpPr>
        <p:spPr/>
        <p:txBody>
          <a:bodyPr/>
          <a:lstStyle/>
          <a:p>
            <a:r>
              <a:rPr lang="en-GB" dirty="0"/>
              <a:t>Thanks Jude.</a:t>
            </a:r>
          </a:p>
          <a:p>
            <a:endParaRPr lang="en-GB" dirty="0"/>
          </a:p>
          <a:p>
            <a:r>
              <a:rPr lang="en-GB" dirty="0"/>
              <a:t>So, we’ve now summarised what Apprenticeships are, how they work and we’ve also outlined the recent changes in Apprenticeships for Paraplanner and Financial Adviser.</a:t>
            </a:r>
          </a:p>
          <a:p>
            <a:endParaRPr lang="en-GB" dirty="0"/>
          </a:p>
          <a:p>
            <a:r>
              <a:rPr lang="en-GB" dirty="0"/>
              <a:t>However, it is really important to understand that Apprenticeships can be used as a Career Pathway and not necessarily as one-off.</a:t>
            </a:r>
          </a:p>
          <a:p>
            <a:endParaRPr lang="en-GB" dirty="0"/>
          </a:p>
          <a:p>
            <a:r>
              <a:rPr lang="en-GB" dirty="0"/>
              <a:t>As mentioned in this slide, this could be part of a training and development programme for new or for existing staff.</a:t>
            </a:r>
          </a:p>
        </p:txBody>
      </p:sp>
      <p:sp>
        <p:nvSpPr>
          <p:cNvPr id="4" name="Slide Number Placeholder 3">
            <a:extLst>
              <a:ext uri="{FF2B5EF4-FFF2-40B4-BE49-F238E27FC236}">
                <a16:creationId xmlns:a16="http://schemas.microsoft.com/office/drawing/2014/main" id="{03AE8454-5784-D7FA-1962-04BE314CDF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2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FCFF5-5293-0AA2-5F49-178890948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F309F-37CC-0730-7276-1D6A4F4EC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795D2-43B0-4858-950D-DE7E9F74C265}"/>
              </a:ext>
            </a:extLst>
          </p:cNvPr>
          <p:cNvSpPr>
            <a:spLocks noGrp="1"/>
          </p:cNvSpPr>
          <p:nvPr>
            <p:ph type="body" idx="1"/>
          </p:nvPr>
        </p:nvSpPr>
        <p:spPr/>
        <p:txBody>
          <a:bodyPr/>
          <a:lstStyle/>
          <a:p>
            <a:r>
              <a:rPr lang="en-GB" dirty="0"/>
              <a:t>The L4 Apprenticeship Standard for Paraplanner and Financial Planner, which Jude has just discussed was launched on 26</a:t>
            </a:r>
            <a:r>
              <a:rPr lang="en-GB" baseline="30000" dirty="0"/>
              <a:t>th</a:t>
            </a:r>
            <a:r>
              <a:rPr lang="en-GB" dirty="0"/>
              <a:t> June and this can now be seen on the Skills England website.</a:t>
            </a:r>
          </a:p>
          <a:p>
            <a:endParaRPr lang="en-GB" dirty="0"/>
          </a:p>
          <a:p>
            <a:r>
              <a:rPr lang="en-GB" dirty="0"/>
              <a:t>This is the format of what this looks like with all the relevant details.</a:t>
            </a:r>
          </a:p>
        </p:txBody>
      </p:sp>
      <p:sp>
        <p:nvSpPr>
          <p:cNvPr id="4" name="Slide Number Placeholder 3">
            <a:extLst>
              <a:ext uri="{FF2B5EF4-FFF2-40B4-BE49-F238E27FC236}">
                <a16:creationId xmlns:a16="http://schemas.microsoft.com/office/drawing/2014/main" id="{160CB87B-4FCC-4234-5DB0-79C2474B969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8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3A25-DFA0-20F9-AF22-86853E2A0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7B9CE-A48A-291E-8F7F-EF77621FD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A8591-DF91-3A5E-F01F-5A9649A44155}"/>
              </a:ext>
            </a:extLst>
          </p:cNvPr>
          <p:cNvSpPr>
            <a:spLocks noGrp="1"/>
          </p:cNvSpPr>
          <p:nvPr>
            <p:ph type="body" idx="1"/>
          </p:nvPr>
        </p:nvSpPr>
        <p:spPr/>
        <p:txBody>
          <a:bodyPr/>
          <a:lstStyle/>
          <a:p>
            <a:r>
              <a:rPr lang="en-GB" dirty="0"/>
              <a:t>However, we also have other Apprenticeship Standards which could be used as part of this Career Pathway.</a:t>
            </a:r>
          </a:p>
          <a:p>
            <a:endParaRPr lang="en-GB" dirty="0"/>
          </a:p>
          <a:p>
            <a:pPr marL="171450" indent="-171450">
              <a:buFont typeface="Arial" panose="020B0604020202020204" pitchFamily="34" charset="0"/>
              <a:buChar char="•"/>
            </a:pPr>
            <a:r>
              <a:rPr lang="en-GB" dirty="0"/>
              <a:t>For example, there is a Level 3 Financial Services Administrator</a:t>
            </a:r>
          </a:p>
          <a:p>
            <a:pPr marL="171450" indent="-171450">
              <a:buFont typeface="Arial" panose="020B0604020202020204" pitchFamily="34" charset="0"/>
              <a:buChar char="•"/>
            </a:pPr>
            <a:r>
              <a:rPr lang="en-GB" dirty="0"/>
              <a:t>There is a Level 3 Mortgage Adviser Apprenticeship</a:t>
            </a:r>
          </a:p>
          <a:p>
            <a:pPr marL="171450" indent="-171450">
              <a:buFont typeface="Arial" panose="020B0604020202020204" pitchFamily="34" charset="0"/>
              <a:buChar char="•"/>
            </a:pPr>
            <a:r>
              <a:rPr lang="en-GB" dirty="0"/>
              <a:t>There is the Level 4 Paraplanner and Financial Planner, which we have mentioned already.</a:t>
            </a:r>
          </a:p>
          <a:p>
            <a:pPr marL="171450" indent="-171450">
              <a:buFont typeface="Arial" panose="020B0604020202020204" pitchFamily="34" charset="0"/>
              <a:buChar char="•"/>
            </a:pPr>
            <a:r>
              <a:rPr lang="en-GB" dirty="0"/>
              <a:t>AND, there is a Level 6 Financial Services Professional – However, it should be mentioned that this is not a Chartered Financial Planner Apprenticeship, which currently doesn’t exist.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All only available in England.</a:t>
            </a:r>
          </a:p>
        </p:txBody>
      </p:sp>
      <p:sp>
        <p:nvSpPr>
          <p:cNvPr id="4" name="Slide Number Placeholder 3">
            <a:extLst>
              <a:ext uri="{FF2B5EF4-FFF2-40B4-BE49-F238E27FC236}">
                <a16:creationId xmlns:a16="http://schemas.microsoft.com/office/drawing/2014/main" id="{A5A05E9A-09F9-8E50-FE08-17DAE3F6EB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1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8393F-565F-939A-B924-062C3BCF7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ABE9C-B8BD-F34B-8C10-3158D5139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F6B44-5FF9-8BED-DB21-B8EE08690FE6}"/>
              </a:ext>
            </a:extLst>
          </p:cNvPr>
          <p:cNvSpPr>
            <a:spLocks noGrp="1"/>
          </p:cNvSpPr>
          <p:nvPr>
            <p:ph type="body" idx="1"/>
          </p:nvPr>
        </p:nvSpPr>
        <p:spPr/>
        <p:txBody>
          <a:bodyPr/>
          <a:lstStyle/>
          <a:p>
            <a:r>
              <a:rPr lang="en-GB" dirty="0"/>
              <a:t>So, it is also worth knowing that there are a number of Training Providers listed on the Government’s Apprenticeships Website, stating that are delivering this Level 4 Apprenticeship in Paraplanning and </a:t>
            </a:r>
            <a:r>
              <a:rPr lang="en-GB"/>
              <a:t>Financial Planning.</a:t>
            </a:r>
            <a:endParaRPr lang="en-GB" dirty="0"/>
          </a:p>
        </p:txBody>
      </p:sp>
      <p:sp>
        <p:nvSpPr>
          <p:cNvPr id="4" name="Slide Number Placeholder 3">
            <a:extLst>
              <a:ext uri="{FF2B5EF4-FFF2-40B4-BE49-F238E27FC236}">
                <a16:creationId xmlns:a16="http://schemas.microsoft.com/office/drawing/2014/main" id="{43A6A767-465C-2457-FBA1-743D4D0236D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858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B5225-1066-D6EF-045B-AAEB6B200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DC456-3ACC-E968-C7C8-49515BAF6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CD074-7B66-2321-54E8-9E954DEC126F}"/>
              </a:ext>
            </a:extLst>
          </p:cNvPr>
          <p:cNvSpPr>
            <a:spLocks noGrp="1"/>
          </p:cNvSpPr>
          <p:nvPr>
            <p:ph type="body" idx="1"/>
          </p:nvPr>
        </p:nvSpPr>
        <p:spPr/>
        <p:txBody>
          <a:bodyPr/>
          <a:lstStyle/>
          <a:p>
            <a:r>
              <a:rPr lang="en-GB" b="0" dirty="0"/>
              <a:t>So, to summarise Apprenticeships as a route to help introduce new talent to the advice sector. </a:t>
            </a:r>
          </a:p>
          <a:p>
            <a:endParaRPr lang="en-GB" b="0" dirty="0"/>
          </a:p>
          <a:p>
            <a:r>
              <a:rPr lang="en-GB" b="1" dirty="0"/>
              <a:t>Benefits:</a:t>
            </a:r>
          </a:p>
          <a:p>
            <a:pPr marL="171450" indent="-171450">
              <a:buFont typeface="Arial" panose="020B0604020202020204" pitchFamily="34" charset="0"/>
              <a:buChar char="•"/>
            </a:pPr>
            <a:r>
              <a:rPr lang="en-GB" dirty="0"/>
              <a:t>Not a golden nugget but a great option for smaller firms who don’t have the training and development resource themselves</a:t>
            </a:r>
          </a:p>
          <a:p>
            <a:pPr marL="171450" indent="-171450">
              <a:buFont typeface="Arial" panose="020B0604020202020204" pitchFamily="34" charset="0"/>
              <a:buChar char="•"/>
            </a:pPr>
            <a:r>
              <a:rPr lang="en-GB" dirty="0"/>
              <a:t>Cost is subsidised by the Government – Employers only pay 5% of the training costs.</a:t>
            </a:r>
          </a:p>
          <a:p>
            <a:endParaRPr lang="en-GB" dirty="0"/>
          </a:p>
          <a:p>
            <a:r>
              <a:rPr lang="en-GB" b="1" dirty="0"/>
              <a:t>Constraints:</a:t>
            </a:r>
          </a:p>
          <a:p>
            <a:pPr marL="171450" indent="-171450">
              <a:buFont typeface="Arial" panose="020B0604020202020204" pitchFamily="34" charset="0"/>
              <a:buChar char="•"/>
            </a:pPr>
            <a:r>
              <a:rPr lang="en-GB" dirty="0"/>
              <a:t>This is not a fully outsourced solution – The employer still needs to get involved and provide lots of coaching, mentoring and support</a:t>
            </a:r>
          </a:p>
          <a:p>
            <a:pPr marL="171450" indent="-171450">
              <a:buFont typeface="Arial" panose="020B0604020202020204" pitchFamily="34" charset="0"/>
              <a:buChar char="•"/>
            </a:pPr>
            <a:r>
              <a:rPr lang="en-GB" dirty="0"/>
              <a:t>This does not cover the Regulatory Supervision process for advisers and the Journey to Competent Adviser Status. This is something that firms will need further support with.</a:t>
            </a:r>
          </a:p>
          <a:p>
            <a:endParaRPr lang="en-GB" dirty="0"/>
          </a:p>
          <a:p>
            <a:r>
              <a:rPr lang="en-GB" b="1" dirty="0"/>
              <a:t>Asks for Employers:</a:t>
            </a:r>
          </a:p>
          <a:p>
            <a:pPr marL="171450" indent="-171450">
              <a:buFont typeface="Arial" panose="020B0604020202020204" pitchFamily="34" charset="0"/>
              <a:buChar char="•"/>
            </a:pPr>
            <a:r>
              <a:rPr lang="en-GB" dirty="0"/>
              <a:t>Commit your apprentices to the full completion of the Apprenticeship – Do not drop out after qualifications have been completed.</a:t>
            </a:r>
          </a:p>
          <a:p>
            <a:pPr marL="171450" indent="-171450">
              <a:buFont typeface="Arial" panose="020B0604020202020204" pitchFamily="34" charset="0"/>
              <a:buChar char="•"/>
            </a:pPr>
            <a:r>
              <a:rPr lang="en-GB" dirty="0"/>
              <a:t>Work hard to provide a framework of On-The-Job coaching, mentoring </a:t>
            </a:r>
            <a:r>
              <a:rPr lang="en-GB"/>
              <a:t>and support.</a:t>
            </a:r>
            <a:endParaRPr lang="en-GB" dirty="0"/>
          </a:p>
          <a:p>
            <a:endParaRPr lang="en-GB" dirty="0"/>
          </a:p>
        </p:txBody>
      </p:sp>
      <p:sp>
        <p:nvSpPr>
          <p:cNvPr id="4" name="Slide Number Placeholder 3">
            <a:extLst>
              <a:ext uri="{FF2B5EF4-FFF2-40B4-BE49-F238E27FC236}">
                <a16:creationId xmlns:a16="http://schemas.microsoft.com/office/drawing/2014/main" id="{E186324C-A76F-75D4-A85C-DED8AFE83D1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648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AA07-8E0A-1EB3-23D5-16BAD1BCC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B43DA-A30D-58AC-CC06-9501FE930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D6905-C7A0-752C-461D-15C68A18F880}"/>
              </a:ext>
            </a:extLst>
          </p:cNvPr>
          <p:cNvSpPr>
            <a:spLocks noGrp="1"/>
          </p:cNvSpPr>
          <p:nvPr>
            <p:ph type="body" idx="1"/>
          </p:nvPr>
        </p:nvSpPr>
        <p:spPr/>
        <p:txBody>
          <a:bodyPr/>
          <a:lstStyle/>
          <a:p>
            <a:r>
              <a:rPr lang="en-GB" dirty="0"/>
              <a:t>For more information, please free to view the details held on the NTA Website, or you could go directly to the GOV.UK Website and find an apprenticeship, where there is lots of additional information available.</a:t>
            </a:r>
          </a:p>
        </p:txBody>
      </p:sp>
      <p:sp>
        <p:nvSpPr>
          <p:cNvPr id="4" name="Slide Number Placeholder 3">
            <a:extLst>
              <a:ext uri="{FF2B5EF4-FFF2-40B4-BE49-F238E27FC236}">
                <a16:creationId xmlns:a16="http://schemas.microsoft.com/office/drawing/2014/main" id="{92BA600C-E830-D619-FC48-2439B0AE6B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188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B5CD2-B0DD-2E3C-81E0-C191F9ECC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96EF8-FBB2-68AC-8D4B-7B4A16407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D5F45-B9B7-EC66-CA65-CF32C682F078}"/>
              </a:ext>
            </a:extLst>
          </p:cNvPr>
          <p:cNvSpPr>
            <a:spLocks noGrp="1"/>
          </p:cNvSpPr>
          <p:nvPr>
            <p:ph type="body" idx="1"/>
          </p:nvPr>
        </p:nvSpPr>
        <p:spPr/>
        <p:txBody>
          <a:bodyPr/>
          <a:lstStyle/>
          <a:p>
            <a:r>
              <a:rPr lang="en-GB" dirty="0"/>
              <a:t>Here are the learning objectives again:</a:t>
            </a:r>
          </a:p>
          <a:p>
            <a:endParaRPr lang="en-GB" dirty="0"/>
          </a:p>
          <a:p>
            <a:r>
              <a:rPr lang="en-GB" dirty="0"/>
              <a:t>Understand the strategy of the New Talent Alliance, and why we need to help firms recruit, train, develop, manage and retain talent in their business.</a:t>
            </a:r>
          </a:p>
          <a:p>
            <a:endParaRPr lang="en-GB" dirty="0"/>
          </a:p>
          <a:p>
            <a:r>
              <a:rPr lang="en-GB" dirty="0"/>
              <a:t>Explore the basic mechanics of Apprenticeships in England and how they are funded.</a:t>
            </a:r>
          </a:p>
          <a:p>
            <a:endParaRPr lang="en-GB" dirty="0"/>
          </a:p>
          <a:p>
            <a:r>
              <a:rPr lang="en-GB" dirty="0"/>
              <a:t>Learn about some specific updates recently made to Apprenticeships, especially in Financial Advice and Paraplanning.</a:t>
            </a:r>
          </a:p>
          <a:p>
            <a:endParaRPr lang="en-GB" dirty="0"/>
          </a:p>
          <a:p>
            <a:r>
              <a:rPr lang="en-GB" dirty="0"/>
              <a:t>Explore how Apprenticeships could be used as a training and development pathway for new and existing talent.</a:t>
            </a:r>
          </a:p>
          <a:p>
            <a:endParaRPr lang="en-GB" dirty="0"/>
          </a:p>
        </p:txBody>
      </p:sp>
      <p:sp>
        <p:nvSpPr>
          <p:cNvPr id="4" name="Slide Number Placeholder 3">
            <a:extLst>
              <a:ext uri="{FF2B5EF4-FFF2-40B4-BE49-F238E27FC236}">
                <a16:creationId xmlns:a16="http://schemas.microsoft.com/office/drawing/2014/main" id="{4516925D-A6CD-2E29-DDC8-7D4BCD79573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60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3CC69-0EEB-0BE2-0AE5-B06A13F07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9F377-09EA-8A27-F943-FD045C650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6AED9-21E7-0278-5DEE-06055D44B1CD}"/>
              </a:ext>
            </a:extLst>
          </p:cNvPr>
          <p:cNvSpPr>
            <a:spLocks noGrp="1"/>
          </p:cNvSpPr>
          <p:nvPr>
            <p:ph type="body" idx="1"/>
          </p:nvPr>
        </p:nvSpPr>
        <p:spPr/>
        <p:txBody>
          <a:bodyPr/>
          <a:lstStyle/>
          <a:p>
            <a:r>
              <a:rPr lang="en-GB" dirty="0"/>
              <a:t>Thanks again for attending this webinar.</a:t>
            </a:r>
          </a:p>
          <a:p>
            <a:br>
              <a:rPr lang="en-GB" dirty="0"/>
            </a:br>
            <a:r>
              <a:rPr lang="en-GB" dirty="0"/>
              <a:t>Natalie, do we have any questions which have come through?</a:t>
            </a:r>
          </a:p>
        </p:txBody>
      </p:sp>
      <p:sp>
        <p:nvSpPr>
          <p:cNvPr id="4" name="Slide Number Placeholder 3">
            <a:extLst>
              <a:ext uri="{FF2B5EF4-FFF2-40B4-BE49-F238E27FC236}">
                <a16:creationId xmlns:a16="http://schemas.microsoft.com/office/drawing/2014/main" id="{3C1E3696-FE82-13F8-EF38-D108859CEEC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1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next hour, we will be looking to provide you with An Introduction to Apprenticeships for Employers.</a:t>
            </a:r>
          </a:p>
          <a:p>
            <a:endParaRPr lang="en-GB" dirty="0"/>
          </a:p>
          <a:p>
            <a:r>
              <a:rPr lang="en-GB" dirty="0"/>
              <a:t>And I’m delighted to be joined by:</a:t>
            </a:r>
          </a:p>
          <a:p>
            <a:endParaRPr lang="en-GB" dirty="0"/>
          </a:p>
          <a:p>
            <a:pPr marL="171450" indent="-171450">
              <a:buFont typeface="Arial" panose="020B0604020202020204" pitchFamily="34" charset="0"/>
              <a:buChar char="•"/>
            </a:pPr>
            <a:r>
              <a:rPr lang="en-GB" dirty="0"/>
              <a:t>Natalie Dawes who is a Candidate Support/Trainer and Business Development Adviser at The Davies Group</a:t>
            </a:r>
          </a:p>
          <a:p>
            <a:pPr marL="171450" indent="-171450">
              <a:buFont typeface="Arial" panose="020B0604020202020204" pitchFamily="34" charset="0"/>
              <a:buChar char="•"/>
            </a:pPr>
            <a:r>
              <a:rPr lang="en-GB" dirty="0"/>
              <a:t>Jude Pilcher who is Client Success &amp; Growth Director at The Davies Group</a:t>
            </a:r>
          </a:p>
          <a:p>
            <a:pPr marL="171450" indent="-171450">
              <a:buFont typeface="Arial" panose="020B0604020202020204" pitchFamily="34" charset="0"/>
              <a:buChar char="•"/>
            </a:pPr>
            <a:r>
              <a:rPr lang="en-GB" dirty="0"/>
              <a:t>And, John Somerville who is Director of Financial Services at the LIBF</a:t>
            </a:r>
          </a:p>
          <a:p>
            <a:endParaRPr lang="en-GB" dirty="0"/>
          </a:p>
          <a:p>
            <a:r>
              <a:rPr lang="en-GB" dirty="0"/>
              <a:t>This webinar today will outline some of the basics around what apprenticeships are, how they work and why they are important with the financial advice sector.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86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EF32-FADA-5479-6622-EB65B8DEF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1B919-FCB6-7C0A-8A0D-6025881D9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C7089-AEC2-81E4-6B81-107A8FDB615A}"/>
              </a:ext>
            </a:extLst>
          </p:cNvPr>
          <p:cNvSpPr>
            <a:spLocks noGrp="1"/>
          </p:cNvSpPr>
          <p:nvPr>
            <p:ph type="body" idx="1"/>
          </p:nvPr>
        </p:nvSpPr>
        <p:spPr/>
        <p:txBody>
          <a:bodyPr/>
          <a:lstStyle/>
          <a:p>
            <a:r>
              <a:rPr lang="en-GB" dirty="0"/>
              <a:t>Here are the learning objectives we have for this webinar today:</a:t>
            </a:r>
          </a:p>
          <a:p>
            <a:endParaRPr lang="en-GB" dirty="0"/>
          </a:p>
          <a:p>
            <a:r>
              <a:rPr lang="en-GB" dirty="0"/>
              <a:t>Understand the strategy of the New Talent Alliance, and why we need to help firms recruit, train, develop, manage and retain talent in their business.</a:t>
            </a:r>
          </a:p>
          <a:p>
            <a:endParaRPr lang="en-GB" dirty="0"/>
          </a:p>
          <a:p>
            <a:r>
              <a:rPr lang="en-GB" dirty="0"/>
              <a:t>Explore the basic mechanics of Apprenticeships in England and how they are funded.</a:t>
            </a:r>
          </a:p>
          <a:p>
            <a:endParaRPr lang="en-GB" dirty="0"/>
          </a:p>
          <a:p>
            <a:r>
              <a:rPr lang="en-GB" dirty="0"/>
              <a:t>Learn about some specific updates recently made to Apprenticeships, especially in Financial Advice and Paraplanning.</a:t>
            </a:r>
          </a:p>
          <a:p>
            <a:endParaRPr lang="en-GB" dirty="0"/>
          </a:p>
          <a:p>
            <a:r>
              <a:rPr lang="en-GB" dirty="0"/>
              <a:t>Explore how Apprenticeships could be used as a training and development pathway for new and existing talent.</a:t>
            </a:r>
          </a:p>
          <a:p>
            <a:endParaRPr lang="en-GB" dirty="0"/>
          </a:p>
        </p:txBody>
      </p:sp>
      <p:sp>
        <p:nvSpPr>
          <p:cNvPr id="4" name="Slide Number Placeholder 3">
            <a:extLst>
              <a:ext uri="{FF2B5EF4-FFF2-40B4-BE49-F238E27FC236}">
                <a16:creationId xmlns:a16="http://schemas.microsoft.com/office/drawing/2014/main" id="{C1B9641F-17B2-7CE1-12BD-6124E4C79D7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56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before we move on to these details around Apprenticeships, I wanted to firstly give you a very brief introduction to The New Talent Alliance and what we are aiming to do.</a:t>
            </a:r>
          </a:p>
        </p:txBody>
      </p:sp>
      <p:sp>
        <p:nvSpPr>
          <p:cNvPr id="4" name="Slide Number Placeholder 3"/>
          <p:cNvSpPr>
            <a:spLocks noGrp="1"/>
          </p:cNvSpPr>
          <p:nvPr>
            <p:ph type="sldNum" sz="quarter" idx="5"/>
          </p:nvPr>
        </p:nvSpPr>
        <p:spPr/>
        <p:txBody>
          <a:bodyPr/>
          <a:lstStyle/>
          <a:p>
            <a:fld id="{AD808198-8F5C-4D25-92E7-4232A75FE2D5}" type="slidenum">
              <a:rPr lang="en-GB" smtClean="0"/>
              <a:t>5</a:t>
            </a:fld>
            <a:endParaRPr lang="en-GB" dirty="0"/>
          </a:p>
        </p:txBody>
      </p:sp>
    </p:spTree>
    <p:extLst>
      <p:ext uri="{BB962C8B-B14F-4D97-AF65-F5344CB8AC3E}">
        <p14:creationId xmlns:p14="http://schemas.microsoft.com/office/powerpoint/2010/main" val="311938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D3757-ABB4-7F69-2830-C4D73E625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F4895-502F-0751-7819-CE3AAEE90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EAC84-A2B4-5C97-8A3B-622F41DF57C6}"/>
              </a:ext>
            </a:extLst>
          </p:cNvPr>
          <p:cNvSpPr>
            <a:spLocks noGrp="1"/>
          </p:cNvSpPr>
          <p:nvPr>
            <p:ph type="body" idx="1"/>
          </p:nvPr>
        </p:nvSpPr>
        <p:spPr/>
        <p:txBody>
          <a:bodyPr/>
          <a:lstStyle/>
          <a:p>
            <a:r>
              <a:rPr lang="en-GB" dirty="0"/>
              <a:t>The New Talent Alliance was founded in March 2024, as a working group within the wider Consumer Duty Alliance to help firms recruit, train, develop, manage and retain talent in their business, which will support business growth and succession planning particularly within small and medium sized firms.</a:t>
            </a:r>
          </a:p>
          <a:p>
            <a:endParaRPr lang="en-GB" dirty="0"/>
          </a:p>
          <a:p>
            <a:r>
              <a:rPr lang="en-GB" dirty="0"/>
              <a:t>We’ve created a strategy which is threefold: Engage, Inspire and Support.</a:t>
            </a:r>
          </a:p>
          <a:p>
            <a:endParaRPr lang="en-GB" dirty="0"/>
          </a:p>
          <a:p>
            <a:pPr marL="171450" indent="-171450">
              <a:buFont typeface="Arial" panose="020B0604020202020204" pitchFamily="34" charset="0"/>
              <a:buChar char="•"/>
            </a:pPr>
            <a:r>
              <a:rPr lang="en-GB" dirty="0"/>
              <a:t>Engage – All Stakeholders to raise awareness of the NTA initiative and help promote careers in advice to new talent through elevating the value of advice and being seen as an attractive profession of choice.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Inspire – Potential Employers to recruit and develop new talent within their businesses. Whether they are looking to grow their businesses or create a succession plan, we need to encourage employers to see the benefits in bringing new talent into their firms.</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Support – All firms keen to recruit new talent on how to do this, by providing toolkits, guidance and good practice on how to attract, recruit, train, develop, manage and retain new talent for their businesses.</a:t>
            </a:r>
          </a:p>
        </p:txBody>
      </p:sp>
      <p:sp>
        <p:nvSpPr>
          <p:cNvPr id="4" name="Slide Number Placeholder 3">
            <a:extLst>
              <a:ext uri="{FF2B5EF4-FFF2-40B4-BE49-F238E27FC236}">
                <a16:creationId xmlns:a16="http://schemas.microsoft.com/office/drawing/2014/main" id="{F56CA277-7979-B95A-145D-724B5CCB02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07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1B748-FD5C-930F-F6B5-9BFD15924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D5A33-307F-A9EA-2195-21D8D4C5A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71A4B-3F2E-E401-9525-10BF7B214AEE}"/>
              </a:ext>
            </a:extLst>
          </p:cNvPr>
          <p:cNvSpPr>
            <a:spLocks noGrp="1"/>
          </p:cNvSpPr>
          <p:nvPr>
            <p:ph type="body" idx="1"/>
          </p:nvPr>
        </p:nvSpPr>
        <p:spPr/>
        <p:txBody>
          <a:bodyPr/>
          <a:lstStyle/>
          <a:p>
            <a:r>
              <a:rPr lang="en-GB" dirty="0"/>
              <a:t>The main area that the NTA is trying to support is by helping to address the changing demographics within the supply chain of the advice sector.</a:t>
            </a:r>
          </a:p>
          <a:p>
            <a:endParaRPr lang="en-GB" dirty="0"/>
          </a:p>
          <a:p>
            <a:r>
              <a:rPr lang="en-GB" dirty="0"/>
              <a:t>As you can see from the data here over 3 time periods from August 2022 to February 2025, which is a two-and-a-half-year period, the number of firms in the UK retain investment advice sector has reduced by 12% and the number of advisers has increased by 15%.</a:t>
            </a:r>
          </a:p>
          <a:p>
            <a:br>
              <a:rPr lang="en-GB" dirty="0"/>
            </a:br>
            <a:r>
              <a:rPr lang="en-GB" dirty="0"/>
              <a:t>The hypothesis here overall is that the larger firms in the sector are consolidating the smaller firms and in addition, they are also producing the lions share of new advisers to the sector through their Academies.</a:t>
            </a:r>
          </a:p>
          <a:p>
            <a:endParaRPr lang="en-GB" dirty="0"/>
          </a:p>
          <a:p>
            <a:r>
              <a:rPr lang="en-GB" dirty="0"/>
              <a:t>The increase in adviser numbers is positive, but in addition to the advice gap, there is a polarisation shift where these larger firms are getting bigger and smaller firms are diminishing.</a:t>
            </a:r>
          </a:p>
          <a:p>
            <a:br>
              <a:rPr lang="en-GB" dirty="0"/>
            </a:br>
            <a:r>
              <a:rPr lang="en-GB" dirty="0"/>
              <a:t>This is therefore limiting choice to the consumer for their options to support their advice needs.</a:t>
            </a:r>
          </a:p>
          <a:p>
            <a:endParaRPr lang="en-GB" dirty="0"/>
          </a:p>
          <a:p>
            <a:r>
              <a:rPr lang="en-GB" dirty="0"/>
              <a:t>Within the NTA, we are supportive of all firms offering advice, but it is important that we support the continuation of a diverse and competitive advice sector and ensure that all firms have the ability to recruit, train, develop and manage new talent and not just the large firms. We therefore want to share the expertise to smaller firms who have less experience, funding or knowledge to grow their businesses with new talent.</a:t>
            </a:r>
          </a:p>
        </p:txBody>
      </p:sp>
      <p:sp>
        <p:nvSpPr>
          <p:cNvPr id="4" name="Slide Number Placeholder 3">
            <a:extLst>
              <a:ext uri="{FF2B5EF4-FFF2-40B4-BE49-F238E27FC236}">
                <a16:creationId xmlns:a16="http://schemas.microsoft.com/office/drawing/2014/main" id="{0C594294-9F11-41CF-7529-7495B280F8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33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89BC-5464-51E2-C675-8AA7F5ABE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41B75-36D6-E1A2-4924-738150A57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8B1EB-6C44-35E4-CE16-9E525F943022}"/>
              </a:ext>
            </a:extLst>
          </p:cNvPr>
          <p:cNvSpPr>
            <a:spLocks noGrp="1"/>
          </p:cNvSpPr>
          <p:nvPr>
            <p:ph type="body" idx="1"/>
          </p:nvPr>
        </p:nvSpPr>
        <p:spPr/>
        <p:txBody>
          <a:bodyPr/>
          <a:lstStyle/>
          <a:p>
            <a:r>
              <a:rPr lang="en-GB" dirty="0"/>
              <a:t>I’m now going to hand over to John Somerville to go through some of the mechanics of how Apprenticeships work and how they could provide a solution to this conundrum.</a:t>
            </a:r>
          </a:p>
        </p:txBody>
      </p:sp>
      <p:sp>
        <p:nvSpPr>
          <p:cNvPr id="4" name="Slide Number Placeholder 3">
            <a:extLst>
              <a:ext uri="{FF2B5EF4-FFF2-40B4-BE49-F238E27FC236}">
                <a16:creationId xmlns:a16="http://schemas.microsoft.com/office/drawing/2014/main" id="{F92271CC-CBB4-235C-93DD-2050CFE667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7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FAA8E-5507-14F8-BC46-1CC36A9D6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EA2FC-A5CE-B0ED-86A5-31AAF23AC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78047-16E4-52CC-7FDF-34BDDA7F58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31657E7-C426-82CA-A97E-FEC7747579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08198-8F5C-4D25-92E7-4232A75FE2D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33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43AEB48-AE78-6548-A1F5-C5C6590AF696}"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AAB9C-15FC-8A4D-846E-BD9C9552EC7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AEB48-AE78-6548-A1F5-C5C6590AF696}" type="datetimeFigureOut">
              <a:rPr lang="en-US" smtClean="0"/>
              <a:t>11/10/2025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AAB9C-15FC-8A4D-846E-BD9C9552EC7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skillsengland.education.gov.uk/apprenticeships/st1301-v1-0" TargetMode="External"/><Relationship Id="rId5" Type="http://schemas.openxmlformats.org/officeDocument/2006/relationships/image" Target="../media/image1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hyperlink" Target="https://skillsengland.education.gov.uk/apprenticeships/" TargetMode="External"/><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15480" y="2819400"/>
            <a:ext cx="6631162" cy="2077492"/>
          </a:xfrm>
          <a:prstGeom prst="rect">
            <a:avLst/>
          </a:prstGeom>
          <a:noFill/>
        </p:spPr>
        <p:txBody>
          <a:bodyPr wrap="square" rtlCol="0">
            <a:spAutoFit/>
          </a:bodyPr>
          <a:lstStyle/>
          <a:p>
            <a:pPr>
              <a:spcAft>
                <a:spcPts val="600"/>
              </a:spcAft>
            </a:pPr>
            <a:r>
              <a:rPr lang="en-US" sz="4000" b="1" baseline="30000" dirty="0">
                <a:solidFill>
                  <a:schemeClr val="bg1"/>
                </a:solidFill>
                <a:latin typeface="Trebuchet MS" panose="020B0603020202020204" pitchFamily="34" charset="0"/>
                <a:cs typeface="Arial" panose="020B0604020202020204" pitchFamily="34" charset="0"/>
              </a:rPr>
              <a:t>New Talent Alliance</a:t>
            </a:r>
          </a:p>
          <a:p>
            <a:r>
              <a:rPr lang="en-US" sz="3200" baseline="30000" dirty="0">
                <a:solidFill>
                  <a:schemeClr val="bg1"/>
                </a:solidFill>
                <a:latin typeface="Trebuchet MS" panose="020B0603020202020204" pitchFamily="34" charset="0"/>
                <a:cs typeface="Arial" panose="020B0604020202020204" pitchFamily="34" charset="0"/>
              </a:rPr>
              <a:t>An Employer’s Introduction to Apprenticeships</a:t>
            </a:r>
          </a:p>
          <a:p>
            <a:endParaRPr lang="en-US" baseline="30000" dirty="0">
              <a:solidFill>
                <a:schemeClr val="bg1"/>
              </a:solidFill>
              <a:latin typeface="Trebuchet MS"/>
              <a:cs typeface="Trebuchet MS"/>
            </a:endParaRPr>
          </a:p>
          <a:p>
            <a:endParaRPr lang="en-US" baseline="30000" dirty="0">
              <a:solidFill>
                <a:schemeClr val="bg1"/>
              </a:solidFill>
              <a:latin typeface="Trebuchet MS"/>
              <a:cs typeface="Trebuchet MS"/>
            </a:endParaRPr>
          </a:p>
          <a:p>
            <a:endParaRPr lang="en-US" baseline="30000" dirty="0">
              <a:solidFill>
                <a:schemeClr val="bg1"/>
              </a:solidFill>
              <a:latin typeface="Trebuchet MS"/>
              <a:cs typeface="Trebuchet MS"/>
            </a:endParaRPr>
          </a:p>
          <a:p>
            <a:endParaRPr lang="en-US" sz="2400" baseline="30000" dirty="0">
              <a:solidFill>
                <a:schemeClr val="bg1"/>
              </a:solidFill>
              <a:latin typeface="Trebuchet MS"/>
              <a:cs typeface="Trebuchet MS"/>
            </a:endParaRPr>
          </a:p>
          <a:p>
            <a:r>
              <a:rPr lang="en-US" sz="2400" baseline="30000" dirty="0">
                <a:solidFill>
                  <a:schemeClr val="bg1"/>
                </a:solidFill>
                <a:latin typeface="Arial" panose="020B0604020202020204" pitchFamily="34" charset="0"/>
                <a:cs typeface="Arial" panose="020B0604020202020204" pitchFamily="34" charset="0"/>
              </a:rPr>
              <a:t>Tuesday 11th November 2025</a:t>
            </a:r>
            <a:endParaRPr lang="en-US" sz="2400" dirty="0">
              <a:solidFill>
                <a:schemeClr val="bg1"/>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410539" y="4040188"/>
            <a:ext cx="6934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529DB95-76B0-BBB2-9B0B-91A03820BB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AC14-131E-8464-0C15-33FE79BECA3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B1CF37AA-1BA2-E47E-5B03-8D0DA6DE2A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A64FB2FE-8030-6936-BE00-FC76EBE770BB}"/>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2" name="Picture 1">
            <a:extLst>
              <a:ext uri="{FF2B5EF4-FFF2-40B4-BE49-F238E27FC236}">
                <a16:creationId xmlns:a16="http://schemas.microsoft.com/office/drawing/2014/main" id="{2556B0F7-BE58-0164-E006-7C83BFBBA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7">
            <a:extLst>
              <a:ext uri="{FF2B5EF4-FFF2-40B4-BE49-F238E27FC236}">
                <a16:creationId xmlns:a16="http://schemas.microsoft.com/office/drawing/2014/main" id="{F12DD181-04BF-EF09-D166-95F84A5F3C23}"/>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What are the benefits?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
        <p:nvSpPr>
          <p:cNvPr id="4" name="Rounded Rectangle 7">
            <a:extLst>
              <a:ext uri="{FF2B5EF4-FFF2-40B4-BE49-F238E27FC236}">
                <a16:creationId xmlns:a16="http://schemas.microsoft.com/office/drawing/2014/main" id="{0DD7D0B5-4F8D-8384-C59E-2E0962CC5ADB}"/>
              </a:ext>
            </a:extLst>
          </p:cNvPr>
          <p:cNvSpPr/>
          <p:nvPr/>
        </p:nvSpPr>
        <p:spPr>
          <a:xfrm>
            <a:off x="8073547" y="2379761"/>
            <a:ext cx="3600000" cy="3600000"/>
          </a:xfrm>
          <a:prstGeom prst="roundRect">
            <a:avLst>
              <a:gd name="adj" fmla="val 5327"/>
            </a:avLst>
          </a:prstGeom>
          <a:solidFill>
            <a:schemeClr val="accent3"/>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Develop Skills</a:t>
            </a:r>
            <a:endParaRPr kumimoji="0" lang="en-GB"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ounded Rectangle 8">
            <a:extLst>
              <a:ext uri="{FF2B5EF4-FFF2-40B4-BE49-F238E27FC236}">
                <a16:creationId xmlns:a16="http://schemas.microsoft.com/office/drawing/2014/main" id="{36F0142C-1E9B-86E5-A56B-162A7F7730FF}"/>
              </a:ext>
            </a:extLst>
          </p:cNvPr>
          <p:cNvSpPr/>
          <p:nvPr/>
        </p:nvSpPr>
        <p:spPr>
          <a:xfrm>
            <a:off x="4296000" y="2379761"/>
            <a:ext cx="3600000" cy="3600000"/>
          </a:xfrm>
          <a:prstGeom prst="roundRect">
            <a:avLst>
              <a:gd name="adj" fmla="val 5327"/>
            </a:avLst>
          </a:prstGeom>
          <a:solidFill>
            <a:schemeClr val="accent2"/>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Gain Qualifications</a:t>
            </a: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p:txBody>
      </p:sp>
      <p:sp>
        <p:nvSpPr>
          <p:cNvPr id="6" name="Rounded Rectangle 7">
            <a:extLst>
              <a:ext uri="{FF2B5EF4-FFF2-40B4-BE49-F238E27FC236}">
                <a16:creationId xmlns:a16="http://schemas.microsoft.com/office/drawing/2014/main" id="{F13AE385-498A-88BB-6DD4-C94AAD97D5B6}"/>
              </a:ext>
            </a:extLst>
          </p:cNvPr>
          <p:cNvSpPr/>
          <p:nvPr/>
        </p:nvSpPr>
        <p:spPr>
          <a:xfrm>
            <a:off x="518453" y="2379761"/>
            <a:ext cx="3600000" cy="3600000"/>
          </a:xfrm>
          <a:prstGeom prst="roundRect">
            <a:avLst>
              <a:gd name="adj" fmla="val 5327"/>
            </a:avLst>
          </a:prstGeom>
          <a:solidFill>
            <a:schemeClr val="accent4"/>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Earn as an Employee</a:t>
            </a:r>
          </a:p>
        </p:txBody>
      </p:sp>
      <p:pic>
        <p:nvPicPr>
          <p:cNvPr id="10" name="Picture 9">
            <a:extLst>
              <a:ext uri="{FF2B5EF4-FFF2-40B4-BE49-F238E27FC236}">
                <a16:creationId xmlns:a16="http://schemas.microsoft.com/office/drawing/2014/main" id="{BBD50C45-6FFB-980A-59D1-62C28AE78EF4}"/>
              </a:ext>
            </a:extLst>
          </p:cNvPr>
          <p:cNvPicPr>
            <a:picLocks noChangeAspect="1"/>
          </p:cNvPicPr>
          <p:nvPr/>
        </p:nvPicPr>
        <p:blipFill>
          <a:blip r:embed="rId6"/>
          <a:stretch>
            <a:fillRect/>
          </a:stretch>
        </p:blipFill>
        <p:spPr>
          <a:xfrm>
            <a:off x="5574303" y="3639761"/>
            <a:ext cx="1043393" cy="1080000"/>
          </a:xfrm>
          <a:prstGeom prst="rect">
            <a:avLst/>
          </a:prstGeom>
        </p:spPr>
      </p:pic>
      <p:pic>
        <p:nvPicPr>
          <p:cNvPr id="11" name="Picture 10">
            <a:extLst>
              <a:ext uri="{FF2B5EF4-FFF2-40B4-BE49-F238E27FC236}">
                <a16:creationId xmlns:a16="http://schemas.microsoft.com/office/drawing/2014/main" id="{B7E13584-1FB4-E326-3604-567830FC42C7}"/>
              </a:ext>
            </a:extLst>
          </p:cNvPr>
          <p:cNvPicPr>
            <a:picLocks noChangeAspect="1"/>
          </p:cNvPicPr>
          <p:nvPr/>
        </p:nvPicPr>
        <p:blipFill>
          <a:blip r:embed="rId7"/>
          <a:stretch>
            <a:fillRect/>
          </a:stretch>
        </p:blipFill>
        <p:spPr>
          <a:xfrm>
            <a:off x="1778453" y="3639761"/>
            <a:ext cx="1080000" cy="1080000"/>
          </a:xfrm>
          <a:prstGeom prst="rect">
            <a:avLst/>
          </a:prstGeom>
        </p:spPr>
      </p:pic>
      <p:pic>
        <p:nvPicPr>
          <p:cNvPr id="12" name="Picture 11">
            <a:extLst>
              <a:ext uri="{FF2B5EF4-FFF2-40B4-BE49-F238E27FC236}">
                <a16:creationId xmlns:a16="http://schemas.microsoft.com/office/drawing/2014/main" id="{80408CF6-8511-C87D-6106-71DDA2E65FB7}"/>
              </a:ext>
            </a:extLst>
          </p:cNvPr>
          <p:cNvPicPr>
            <a:picLocks noChangeAspect="1"/>
          </p:cNvPicPr>
          <p:nvPr/>
        </p:nvPicPr>
        <p:blipFill>
          <a:blip r:embed="rId8"/>
          <a:stretch>
            <a:fillRect/>
          </a:stretch>
        </p:blipFill>
        <p:spPr>
          <a:xfrm>
            <a:off x="9333547" y="3621525"/>
            <a:ext cx="1080000" cy="1080000"/>
          </a:xfrm>
          <a:prstGeom prst="rect">
            <a:avLst/>
          </a:prstGeom>
        </p:spPr>
      </p:pic>
    </p:spTree>
    <p:extLst>
      <p:ext uri="{BB962C8B-B14F-4D97-AF65-F5344CB8AC3E}">
        <p14:creationId xmlns:p14="http://schemas.microsoft.com/office/powerpoint/2010/main" val="296850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98AD-9E90-812C-1AAE-8F3346761BD6}"/>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992350B5-43B4-C431-FDC6-FF510D532D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78799289-E666-3BE9-4169-A4DFCAFBB617}"/>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sp>
        <p:nvSpPr>
          <p:cNvPr id="2" name="Rounded Rectangle 7">
            <a:extLst>
              <a:ext uri="{FF2B5EF4-FFF2-40B4-BE49-F238E27FC236}">
                <a16:creationId xmlns:a16="http://schemas.microsoft.com/office/drawing/2014/main" id="{E866C1D1-8D14-65C5-A55E-3F7608C68185}"/>
              </a:ext>
            </a:extLst>
          </p:cNvPr>
          <p:cNvSpPr/>
          <p:nvPr/>
        </p:nvSpPr>
        <p:spPr>
          <a:xfrm>
            <a:off x="839416" y="2276739"/>
            <a:ext cx="3240360" cy="1906822"/>
          </a:xfrm>
          <a:prstGeom prst="roundRect">
            <a:avLst>
              <a:gd name="adj" fmla="val 5327"/>
            </a:avLst>
          </a:prstGeom>
          <a:solidFill>
            <a:schemeClr val="accent6">
              <a:lumMod val="50000"/>
            </a:schemeClr>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white"/>
                </a:solidFill>
                <a:effectLst/>
                <a:uLnTx/>
                <a:uFillTx/>
                <a:latin typeface="Calibri"/>
                <a:ea typeface="+mn-ea"/>
                <a:cs typeface="+mn-cs"/>
              </a:rPr>
              <a:t>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Of the Apprentice’s time is spent in the workplace, </a:t>
            </a:r>
          </a:p>
        </p:txBody>
      </p:sp>
      <p:sp>
        <p:nvSpPr>
          <p:cNvPr id="3" name="Rounded Rectangle 7">
            <a:extLst>
              <a:ext uri="{FF2B5EF4-FFF2-40B4-BE49-F238E27FC236}">
                <a16:creationId xmlns:a16="http://schemas.microsoft.com/office/drawing/2014/main" id="{B232F4E8-2B60-6772-4469-2FF980CD9A75}"/>
              </a:ext>
            </a:extLst>
          </p:cNvPr>
          <p:cNvSpPr/>
          <p:nvPr/>
        </p:nvSpPr>
        <p:spPr>
          <a:xfrm>
            <a:off x="839416" y="4300121"/>
            <a:ext cx="3240360" cy="1906822"/>
          </a:xfrm>
          <a:prstGeom prst="roundRect">
            <a:avLst>
              <a:gd name="adj" fmla="val 5327"/>
            </a:avLst>
          </a:prstGeom>
          <a:solidFill>
            <a:schemeClr val="accent6">
              <a:lumMod val="50000"/>
            </a:schemeClr>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Employer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The employer will deliver the on-the-job training </a:t>
            </a:r>
          </a:p>
        </p:txBody>
      </p:sp>
      <p:sp>
        <p:nvSpPr>
          <p:cNvPr id="4" name="Rounded Rectangle 8">
            <a:extLst>
              <a:ext uri="{FF2B5EF4-FFF2-40B4-BE49-F238E27FC236}">
                <a16:creationId xmlns:a16="http://schemas.microsoft.com/office/drawing/2014/main" id="{FA3B2938-7A2C-CF2D-C450-AB73FE01C85A}"/>
              </a:ext>
            </a:extLst>
          </p:cNvPr>
          <p:cNvSpPr/>
          <p:nvPr/>
        </p:nvSpPr>
        <p:spPr>
          <a:xfrm>
            <a:off x="8112224" y="2282328"/>
            <a:ext cx="3240360" cy="1906822"/>
          </a:xfrm>
          <a:prstGeom prst="roundRect">
            <a:avLst>
              <a:gd name="adj" fmla="val 5327"/>
            </a:avLst>
          </a:prstGeom>
          <a:solidFill>
            <a:schemeClr val="tx2">
              <a:lumMod val="40000"/>
              <a:lumOff val="60000"/>
            </a:schemeClr>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white"/>
                </a:solidFill>
                <a:effectLst/>
                <a:uLnTx/>
                <a:uFillTx/>
                <a:latin typeface="Calibri"/>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Of the Apprentice’s time is spent learning knowledge, skill and behavioural competencies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p:txBody>
      </p:sp>
      <p:sp>
        <p:nvSpPr>
          <p:cNvPr id="5" name="Rounded Rectangle 7">
            <a:extLst>
              <a:ext uri="{FF2B5EF4-FFF2-40B4-BE49-F238E27FC236}">
                <a16:creationId xmlns:a16="http://schemas.microsoft.com/office/drawing/2014/main" id="{70B7158B-F218-1CEB-FDEB-4F3EB61526D5}"/>
              </a:ext>
            </a:extLst>
          </p:cNvPr>
          <p:cNvSpPr/>
          <p:nvPr/>
        </p:nvSpPr>
        <p:spPr>
          <a:xfrm>
            <a:off x="8112224" y="4300121"/>
            <a:ext cx="3240360" cy="1906822"/>
          </a:xfrm>
          <a:prstGeom prst="roundRect">
            <a:avLst>
              <a:gd name="adj" fmla="val 5327"/>
            </a:avLst>
          </a:prstGeom>
          <a:solidFill>
            <a:schemeClr val="tx2">
              <a:lumMod val="40000"/>
              <a:lumOff val="60000"/>
            </a:schemeClr>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Training Provider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The training provider will deliver the off-the-job learning</a:t>
            </a:r>
          </a:p>
        </p:txBody>
      </p:sp>
      <p:pic>
        <p:nvPicPr>
          <p:cNvPr id="6" name="Picture 2" descr="Home - The National Apprenticeship Show">
            <a:extLst>
              <a:ext uri="{FF2B5EF4-FFF2-40B4-BE49-F238E27FC236}">
                <a16:creationId xmlns:a16="http://schemas.microsoft.com/office/drawing/2014/main" id="{220626A5-0859-E627-A970-6BBEDCF8D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692" y="2276739"/>
            <a:ext cx="3924615" cy="39246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7">
            <a:extLst>
              <a:ext uri="{FF2B5EF4-FFF2-40B4-BE49-F238E27FC236}">
                <a16:creationId xmlns:a16="http://schemas.microsoft.com/office/drawing/2014/main" id="{5BFC352F-B26E-7A21-03AA-DF2240F8290C}"/>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How do they work?</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pic>
        <p:nvPicPr>
          <p:cNvPr id="8" name="Picture 7">
            <a:extLst>
              <a:ext uri="{FF2B5EF4-FFF2-40B4-BE49-F238E27FC236}">
                <a16:creationId xmlns:a16="http://schemas.microsoft.com/office/drawing/2014/main" id="{37082FE4-FF02-F2A9-317A-2E738B2B7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761B2-897C-7BDF-DB5E-FA65FDF6ECA9}"/>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3A98949C-2C2F-A274-97E2-775AA63C44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D1B36EA5-15AB-3674-5A2F-733553CC3AC3}"/>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sp>
        <p:nvSpPr>
          <p:cNvPr id="7" name="Title 27">
            <a:extLst>
              <a:ext uri="{FF2B5EF4-FFF2-40B4-BE49-F238E27FC236}">
                <a16:creationId xmlns:a16="http://schemas.microsoft.com/office/drawing/2014/main" id="{3B4FF60B-CDEA-ED41-B4B2-C9C721D9D730}"/>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Some Statistics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pic>
        <p:nvPicPr>
          <p:cNvPr id="8" name="Picture 7">
            <a:extLst>
              <a:ext uri="{FF2B5EF4-FFF2-40B4-BE49-F238E27FC236}">
                <a16:creationId xmlns:a16="http://schemas.microsoft.com/office/drawing/2014/main" id="{BDBB0479-9DC7-AC38-5180-320FB70C3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7">
            <a:extLst>
              <a:ext uri="{FF2B5EF4-FFF2-40B4-BE49-F238E27FC236}">
                <a16:creationId xmlns:a16="http://schemas.microsoft.com/office/drawing/2014/main" id="{49FEF4D7-786F-92B3-B25A-05569C2BB712}"/>
              </a:ext>
            </a:extLst>
          </p:cNvPr>
          <p:cNvSpPr/>
          <p:nvPr/>
        </p:nvSpPr>
        <p:spPr>
          <a:xfrm>
            <a:off x="811915" y="4312865"/>
            <a:ext cx="5142205" cy="1780431"/>
          </a:xfrm>
          <a:prstGeom prst="roundRect">
            <a:avLst>
              <a:gd name="adj" fmla="val 5327"/>
            </a:avLst>
          </a:prstGeom>
          <a:solidFill>
            <a:schemeClr val="accent3"/>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Of the apprenticeships started in 23/24 were people over 25 years old</a:t>
            </a:r>
          </a:p>
        </p:txBody>
      </p:sp>
      <p:sp>
        <p:nvSpPr>
          <p:cNvPr id="10" name="Rounded Rectangle 8">
            <a:extLst>
              <a:ext uri="{FF2B5EF4-FFF2-40B4-BE49-F238E27FC236}">
                <a16:creationId xmlns:a16="http://schemas.microsoft.com/office/drawing/2014/main" id="{7E292750-EEB2-3C48-7095-5863FEC5F4E7}"/>
              </a:ext>
            </a:extLst>
          </p:cNvPr>
          <p:cNvSpPr/>
          <p:nvPr/>
        </p:nvSpPr>
        <p:spPr>
          <a:xfrm>
            <a:off x="6243729" y="2277424"/>
            <a:ext cx="5142205" cy="1780431"/>
          </a:xfrm>
          <a:prstGeom prst="roundRect">
            <a:avLst>
              <a:gd name="adj" fmla="val 5327"/>
            </a:avLst>
          </a:prstGeom>
          <a:solidFill>
            <a:schemeClr val="accent4"/>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736,530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People participating in an apprenticeship in England in academic year 23/24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31F20"/>
              </a:solidFill>
              <a:effectLst/>
              <a:uLnTx/>
              <a:uFillTx/>
              <a:latin typeface="Calibri"/>
              <a:ea typeface="+mn-ea"/>
              <a:cs typeface="+mn-cs"/>
            </a:endParaRPr>
          </a:p>
        </p:txBody>
      </p:sp>
      <p:sp>
        <p:nvSpPr>
          <p:cNvPr id="11" name="Rounded Rectangle 7">
            <a:extLst>
              <a:ext uri="{FF2B5EF4-FFF2-40B4-BE49-F238E27FC236}">
                <a16:creationId xmlns:a16="http://schemas.microsoft.com/office/drawing/2014/main" id="{7C13F35B-31BD-8193-E631-A958E77CA817}"/>
              </a:ext>
            </a:extLst>
          </p:cNvPr>
          <p:cNvSpPr/>
          <p:nvPr/>
        </p:nvSpPr>
        <p:spPr>
          <a:xfrm>
            <a:off x="811915" y="2277425"/>
            <a:ext cx="5142205" cy="1780431"/>
          </a:xfrm>
          <a:prstGeom prst="roundRect">
            <a:avLst>
              <a:gd name="adj" fmla="val 5327"/>
            </a:avLst>
          </a:prstGeom>
          <a:solidFill>
            <a:schemeClr val="accent5"/>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Over 800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Different Apprenticeship Standards currently available in England. (Devolved Policy) </a:t>
            </a:r>
          </a:p>
        </p:txBody>
      </p:sp>
      <p:sp>
        <p:nvSpPr>
          <p:cNvPr id="12" name="Rounded Rectangle 7">
            <a:extLst>
              <a:ext uri="{FF2B5EF4-FFF2-40B4-BE49-F238E27FC236}">
                <a16:creationId xmlns:a16="http://schemas.microsoft.com/office/drawing/2014/main" id="{DC8AD74D-6F71-0393-979E-D6502C352BFC}"/>
              </a:ext>
            </a:extLst>
          </p:cNvPr>
          <p:cNvSpPr/>
          <p:nvPr/>
        </p:nvSpPr>
        <p:spPr>
          <a:xfrm>
            <a:off x="6237880" y="4312864"/>
            <a:ext cx="5142205" cy="1780431"/>
          </a:xfrm>
          <a:prstGeom prst="roundRect">
            <a:avLst>
              <a:gd name="adj" fmla="val 5327"/>
            </a:avLst>
          </a:prstGeom>
          <a:solidFill>
            <a:schemeClr val="accent2"/>
          </a:solidFill>
          <a:ln w="57150" cap="flat" cmpd="sng" algn="ctr">
            <a:solidFill>
              <a:schemeClr val="tx2"/>
            </a:solidFill>
            <a:prstDash val="solid"/>
          </a:ln>
          <a:effectLst/>
        </p:spPr>
        <p:txBody>
          <a:bodyPr t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79%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Of apprenticeships started in 23/24 were at advanced or higher level </a:t>
            </a:r>
          </a:p>
        </p:txBody>
      </p:sp>
    </p:spTree>
    <p:extLst>
      <p:ext uri="{BB962C8B-B14F-4D97-AF65-F5344CB8AC3E}">
        <p14:creationId xmlns:p14="http://schemas.microsoft.com/office/powerpoint/2010/main" val="36377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4F2B-66DD-575D-8B57-BF217DF9F4D5}"/>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7E24A383-CDB5-03D0-EC6F-85977413A3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650855EF-CBFD-2A21-D30F-220534BE2D64}"/>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2" name="Picture 1">
            <a:extLst>
              <a:ext uri="{FF2B5EF4-FFF2-40B4-BE49-F238E27FC236}">
                <a16:creationId xmlns:a16="http://schemas.microsoft.com/office/drawing/2014/main" id="{523D833D-9553-1470-0FDE-EC7DB1E04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7">
            <a:extLst>
              <a:ext uri="{FF2B5EF4-FFF2-40B4-BE49-F238E27FC236}">
                <a16:creationId xmlns:a16="http://schemas.microsoft.com/office/drawing/2014/main" id="{50070B0C-F2AB-536C-4BEC-EC56FBD88B77}"/>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Apprenticeship Standards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
        <p:nvSpPr>
          <p:cNvPr id="4" name="Rounded Rectangle 7">
            <a:extLst>
              <a:ext uri="{FF2B5EF4-FFF2-40B4-BE49-F238E27FC236}">
                <a16:creationId xmlns:a16="http://schemas.microsoft.com/office/drawing/2014/main" id="{50533669-B294-7E87-625C-1591FBE6ADE7}"/>
              </a:ext>
            </a:extLst>
          </p:cNvPr>
          <p:cNvSpPr/>
          <p:nvPr/>
        </p:nvSpPr>
        <p:spPr>
          <a:xfrm>
            <a:off x="8073547" y="2379761"/>
            <a:ext cx="3600000" cy="3600000"/>
          </a:xfrm>
          <a:prstGeom prst="roundRect">
            <a:avLst>
              <a:gd name="adj" fmla="val 5327"/>
            </a:avLst>
          </a:prstGeom>
          <a:solidFill>
            <a:schemeClr val="accent3"/>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Funding Band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alibri"/>
                <a:ea typeface="+mn-ea"/>
                <a:cs typeface="+mn-cs"/>
              </a:rPr>
              <a:t>There are 30 different funding bands, ranging from £1,500 to £27,000</a:t>
            </a:r>
          </a:p>
        </p:txBody>
      </p:sp>
      <p:sp>
        <p:nvSpPr>
          <p:cNvPr id="5" name="Rounded Rectangle 8">
            <a:extLst>
              <a:ext uri="{FF2B5EF4-FFF2-40B4-BE49-F238E27FC236}">
                <a16:creationId xmlns:a16="http://schemas.microsoft.com/office/drawing/2014/main" id="{668A3944-EED2-3B22-70EB-25D39797DB37}"/>
              </a:ext>
            </a:extLst>
          </p:cNvPr>
          <p:cNvSpPr/>
          <p:nvPr/>
        </p:nvSpPr>
        <p:spPr>
          <a:xfrm>
            <a:off x="4296000" y="2379761"/>
            <a:ext cx="3600000" cy="3600000"/>
          </a:xfrm>
          <a:prstGeom prst="roundRect">
            <a:avLst>
              <a:gd name="adj" fmla="val 5327"/>
            </a:avLst>
          </a:prstGeom>
          <a:solidFill>
            <a:schemeClr val="accent2"/>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Duration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alibri"/>
                <a:ea typeface="+mn-ea"/>
                <a:cs typeface="+mn-cs"/>
              </a:rPr>
              <a:t>Anywhere between 8 months and 5 years to complete depending upon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p:txBody>
      </p:sp>
      <p:sp>
        <p:nvSpPr>
          <p:cNvPr id="6" name="Rounded Rectangle 7">
            <a:extLst>
              <a:ext uri="{FF2B5EF4-FFF2-40B4-BE49-F238E27FC236}">
                <a16:creationId xmlns:a16="http://schemas.microsoft.com/office/drawing/2014/main" id="{6DC12A3C-FBBE-5E64-F6E0-7C172E9A934B}"/>
              </a:ext>
            </a:extLst>
          </p:cNvPr>
          <p:cNvSpPr/>
          <p:nvPr/>
        </p:nvSpPr>
        <p:spPr>
          <a:xfrm>
            <a:off x="518453" y="2379761"/>
            <a:ext cx="3600000" cy="3600000"/>
          </a:xfrm>
          <a:prstGeom prst="roundRect">
            <a:avLst>
              <a:gd name="adj" fmla="val 5327"/>
            </a:avLst>
          </a:prstGeom>
          <a:solidFill>
            <a:schemeClr val="accent4"/>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white"/>
                </a:solidFill>
                <a:effectLst/>
                <a:uLnTx/>
                <a:uFillTx/>
                <a:latin typeface="Calibri"/>
                <a:ea typeface="+mn-ea"/>
                <a:cs typeface="+mn-cs"/>
              </a:rPr>
              <a:t>Intermediate – Level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white"/>
                </a:solidFill>
                <a:effectLst/>
                <a:uLnTx/>
                <a:uFillTx/>
                <a:latin typeface="Calibri"/>
                <a:ea typeface="+mn-ea"/>
                <a:cs typeface="+mn-cs"/>
              </a:rPr>
              <a:t>Advanced – Level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white"/>
                </a:solidFill>
                <a:effectLst/>
                <a:uLnTx/>
                <a:uFillTx/>
                <a:latin typeface="Calibri"/>
                <a:ea typeface="+mn-ea"/>
                <a:cs typeface="+mn-cs"/>
              </a:rPr>
              <a:t>Higher – Levels 4,5,6,7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white"/>
                </a:solidFill>
                <a:effectLst/>
                <a:uLnTx/>
                <a:uFillTx/>
                <a:latin typeface="Calibri"/>
                <a:ea typeface="+mn-ea"/>
                <a:cs typeface="+mn-cs"/>
              </a:rPr>
              <a:t>Degree – Levels 6,7</a:t>
            </a:r>
          </a:p>
        </p:txBody>
      </p:sp>
    </p:spTree>
    <p:extLst>
      <p:ext uri="{BB962C8B-B14F-4D97-AF65-F5344CB8AC3E}">
        <p14:creationId xmlns:p14="http://schemas.microsoft.com/office/powerpoint/2010/main" val="407787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9236-7389-2A4D-09C1-146943D40037}"/>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0C97B161-1EE3-897B-6F45-2DC3F6DE3F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33D5CA7C-70DA-C38C-A1A1-04210C886F77}"/>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sp>
        <p:nvSpPr>
          <p:cNvPr id="2" name="Rounded Rectangle 7">
            <a:extLst>
              <a:ext uri="{FF2B5EF4-FFF2-40B4-BE49-F238E27FC236}">
                <a16:creationId xmlns:a16="http://schemas.microsoft.com/office/drawing/2014/main" id="{19C87E43-291D-B751-D7D0-5F8EC6A0E3E3}"/>
              </a:ext>
            </a:extLst>
          </p:cNvPr>
          <p:cNvSpPr/>
          <p:nvPr/>
        </p:nvSpPr>
        <p:spPr>
          <a:xfrm>
            <a:off x="6267444" y="2036394"/>
            <a:ext cx="2500838" cy="4416904"/>
          </a:xfrm>
          <a:prstGeom prst="roundRect">
            <a:avLst>
              <a:gd name="adj" fmla="val 5327"/>
            </a:avLst>
          </a:prstGeom>
          <a:solidFill>
            <a:schemeClr val="accent3"/>
          </a:solidFill>
          <a:ln w="57150" cap="flat" cmpd="sng" algn="ctr">
            <a:solidFill>
              <a:schemeClr val="tx2"/>
            </a:solidFill>
            <a:prstDash val="solid"/>
          </a:ln>
          <a:effectLst/>
        </p:spPr>
        <p:txBody>
          <a:bodyPr t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Training Provider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Discussing the training plan with the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Delivering the OTJ training to the apprentice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Preparing the apprentice for their end-point-assessment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Rounded Rectangle 8">
            <a:extLst>
              <a:ext uri="{FF2B5EF4-FFF2-40B4-BE49-F238E27FC236}">
                <a16:creationId xmlns:a16="http://schemas.microsoft.com/office/drawing/2014/main" id="{1B06C793-8072-C4B2-46B0-170BB0F051D8}"/>
              </a:ext>
            </a:extLst>
          </p:cNvPr>
          <p:cNvSpPr/>
          <p:nvPr/>
        </p:nvSpPr>
        <p:spPr>
          <a:xfrm>
            <a:off x="3544319" y="2036396"/>
            <a:ext cx="2500838" cy="4416904"/>
          </a:xfrm>
          <a:prstGeom prst="roundRect">
            <a:avLst>
              <a:gd name="adj" fmla="val 5327"/>
            </a:avLst>
          </a:prstGeom>
          <a:solidFill>
            <a:schemeClr val="accent2"/>
          </a:solidFill>
          <a:ln w="57150" cap="flat" cmpd="sng" algn="ctr">
            <a:solidFill>
              <a:schemeClr val="tx2"/>
            </a:solidFill>
            <a:prstDash val="solid"/>
          </a:ln>
          <a:effectLst/>
        </p:spPr>
        <p:txBody>
          <a:bodyPr t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Employer</a:t>
            </a: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Contributing to the training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Pay co-investment towards apprenticeship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Coach, mentor and support the apprentice’s learning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Giving the apprentice time to complete their OTJ training</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ounded Rectangle 9">
            <a:extLst>
              <a:ext uri="{FF2B5EF4-FFF2-40B4-BE49-F238E27FC236}">
                <a16:creationId xmlns:a16="http://schemas.microsoft.com/office/drawing/2014/main" id="{DDFE55DC-B631-FDAF-2F05-840B18C3A5EA}"/>
              </a:ext>
            </a:extLst>
          </p:cNvPr>
          <p:cNvSpPr/>
          <p:nvPr/>
        </p:nvSpPr>
        <p:spPr>
          <a:xfrm>
            <a:off x="8990570" y="2036432"/>
            <a:ext cx="2500838" cy="4416904"/>
          </a:xfrm>
          <a:prstGeom prst="roundRect">
            <a:avLst>
              <a:gd name="adj" fmla="val 5327"/>
            </a:avLst>
          </a:prstGeom>
          <a:solidFill>
            <a:schemeClr val="accent5"/>
          </a:solidFill>
          <a:ln w="57150" cap="flat" cmpd="sng" algn="ctr">
            <a:solidFill>
              <a:schemeClr val="tx2"/>
            </a:solidFill>
            <a:prstDash val="solid"/>
          </a:ln>
          <a:effectLst/>
        </p:spPr>
        <p:txBody>
          <a:bodyPr t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End Point Assessment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Creating an assessment plan for the apprentice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Independently conduct the assessment at the end of the apprenticeship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p:txBody>
      </p:sp>
      <p:sp>
        <p:nvSpPr>
          <p:cNvPr id="5" name="Rounded Rectangle 7">
            <a:extLst>
              <a:ext uri="{FF2B5EF4-FFF2-40B4-BE49-F238E27FC236}">
                <a16:creationId xmlns:a16="http://schemas.microsoft.com/office/drawing/2014/main" id="{0CD46C5F-B506-4E38-87C2-7F1C8A213B7D}"/>
              </a:ext>
            </a:extLst>
          </p:cNvPr>
          <p:cNvSpPr/>
          <p:nvPr/>
        </p:nvSpPr>
        <p:spPr>
          <a:xfrm>
            <a:off x="821193" y="2036395"/>
            <a:ext cx="2500838" cy="4416904"/>
          </a:xfrm>
          <a:prstGeom prst="roundRect">
            <a:avLst>
              <a:gd name="adj" fmla="val 5327"/>
            </a:avLst>
          </a:prstGeom>
          <a:solidFill>
            <a:schemeClr val="accent4"/>
          </a:solidFill>
          <a:ln w="57150" cap="flat" cmpd="sng" algn="ctr">
            <a:solidFill>
              <a:schemeClr val="tx2"/>
            </a:solidFill>
            <a:prstDash val="solid"/>
          </a:ln>
          <a:effectLst/>
        </p:spPr>
        <p:txBody>
          <a:bodyPr t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Apprentice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Attending all OTJ training and recording the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Engaging in the apprenticeship and completing all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Having regular progress reviews with employer and training provider</a:t>
            </a:r>
          </a:p>
        </p:txBody>
      </p:sp>
      <p:pic>
        <p:nvPicPr>
          <p:cNvPr id="6" name="Picture 5">
            <a:extLst>
              <a:ext uri="{FF2B5EF4-FFF2-40B4-BE49-F238E27FC236}">
                <a16:creationId xmlns:a16="http://schemas.microsoft.com/office/drawing/2014/main" id="{34CE482C-E466-64CF-FDB2-1EAB5211B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7">
            <a:extLst>
              <a:ext uri="{FF2B5EF4-FFF2-40B4-BE49-F238E27FC236}">
                <a16:creationId xmlns:a16="http://schemas.microsoft.com/office/drawing/2014/main" id="{9B3076F4-94C2-1924-F79C-6668FDE79062}"/>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Parties involved in Apprenticeships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Tree>
    <p:extLst>
      <p:ext uri="{BB962C8B-B14F-4D97-AF65-F5344CB8AC3E}">
        <p14:creationId xmlns:p14="http://schemas.microsoft.com/office/powerpoint/2010/main" val="178346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7BAAA-D8BF-8BA8-6E11-75E25C18A9D8}"/>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CADCD4CC-BF34-A1F3-D707-69650E580D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8D740D37-05E0-B160-0F46-7EF3E5148D29}"/>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 Funding</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2" name="Picture 1">
            <a:extLst>
              <a:ext uri="{FF2B5EF4-FFF2-40B4-BE49-F238E27FC236}">
                <a16:creationId xmlns:a16="http://schemas.microsoft.com/office/drawing/2014/main" id="{5700FA0C-A84F-F3FA-4215-D5AA0B1C8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571" y="430106"/>
            <a:ext cx="2162628" cy="1013563"/>
          </a:xfrm>
          <a:prstGeom prst="rect">
            <a:avLst/>
          </a:prstGeom>
        </p:spPr>
      </p:pic>
      <p:sp>
        <p:nvSpPr>
          <p:cNvPr id="3" name="Rounded Rectangle 7">
            <a:extLst>
              <a:ext uri="{FF2B5EF4-FFF2-40B4-BE49-F238E27FC236}">
                <a16:creationId xmlns:a16="http://schemas.microsoft.com/office/drawing/2014/main" id="{1D8A1F33-3EE3-481D-221E-C81E66F46141}"/>
              </a:ext>
            </a:extLst>
          </p:cNvPr>
          <p:cNvSpPr/>
          <p:nvPr/>
        </p:nvSpPr>
        <p:spPr>
          <a:xfrm>
            <a:off x="6195794" y="3789040"/>
            <a:ext cx="5300806" cy="2377532"/>
          </a:xfrm>
          <a:prstGeom prst="roundRect">
            <a:avLst>
              <a:gd name="adj" fmla="val 5327"/>
            </a:avLst>
          </a:prstGeom>
          <a:solidFill>
            <a:schemeClr val="accent3"/>
          </a:solidFill>
          <a:ln w="57150" cap="flat" cmpd="sng" algn="ctr">
            <a:solidFill>
              <a:schemeClr val="tx2"/>
            </a:solidFill>
            <a:prstDash val="solid"/>
          </a:ln>
          <a:effectLst/>
        </p:spPr>
        <p:txBody>
          <a:bodyPr lIns="180000" tIns="108000" r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Non-Levy-Paying Employers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All UK businesses with a payroll under £3m per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Do not need to pay towards the Apprenticeship Levy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Can still utilise Apprenticeship Funding through Co-Investment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Employer pays 5% of training costs and Government pays 95%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ounded Rectangle 8">
            <a:extLst>
              <a:ext uri="{FF2B5EF4-FFF2-40B4-BE49-F238E27FC236}">
                <a16:creationId xmlns:a16="http://schemas.microsoft.com/office/drawing/2014/main" id="{38DEDC63-7991-1181-281E-D81CA4D7F450}"/>
              </a:ext>
            </a:extLst>
          </p:cNvPr>
          <p:cNvSpPr/>
          <p:nvPr/>
        </p:nvSpPr>
        <p:spPr>
          <a:xfrm>
            <a:off x="695400" y="2106187"/>
            <a:ext cx="10801200" cy="1412206"/>
          </a:xfrm>
          <a:prstGeom prst="roundRect">
            <a:avLst>
              <a:gd name="adj" fmla="val 5327"/>
            </a:avLst>
          </a:prstGeom>
          <a:solidFill>
            <a:schemeClr val="accent4"/>
          </a:solidFill>
          <a:ln w="57150" cap="flat" cmpd="sng" algn="ctr">
            <a:solidFill>
              <a:schemeClr val="tx2"/>
            </a:solidFill>
            <a:prstDash val="solid"/>
          </a:ln>
          <a:effectLst/>
        </p:spPr>
        <p:txBody>
          <a:bodyPr lIns="180000" tIns="108000" r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Apprenticeship Funding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From April 2017, Apprenticeships are funded by a levy on UK businesses with a salary role of over £3M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This uses a Digital accounting system for collecting the levy and paying Training Providers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p:txBody>
      </p:sp>
      <p:sp>
        <p:nvSpPr>
          <p:cNvPr id="5" name="Rounded Rectangle 7">
            <a:extLst>
              <a:ext uri="{FF2B5EF4-FFF2-40B4-BE49-F238E27FC236}">
                <a16:creationId xmlns:a16="http://schemas.microsoft.com/office/drawing/2014/main" id="{E901D7ED-AF65-12FD-2672-2541B54F67FD}"/>
              </a:ext>
            </a:extLst>
          </p:cNvPr>
          <p:cNvSpPr/>
          <p:nvPr/>
        </p:nvSpPr>
        <p:spPr>
          <a:xfrm>
            <a:off x="695400" y="3789040"/>
            <a:ext cx="5300806" cy="2377532"/>
          </a:xfrm>
          <a:prstGeom prst="roundRect">
            <a:avLst>
              <a:gd name="adj" fmla="val 5327"/>
            </a:avLst>
          </a:prstGeom>
          <a:solidFill>
            <a:schemeClr val="accent2"/>
          </a:solidFill>
          <a:ln w="57150" cap="flat" cmpd="sng" algn="ctr">
            <a:solidFill>
              <a:schemeClr val="tx2"/>
            </a:solidFill>
            <a:prstDash val="solid"/>
          </a:ln>
          <a:effectLst/>
        </p:spPr>
        <p:txBody>
          <a:bodyPr lIns="180000" tIns="108000" r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Levy-Paying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All UK businesses with a payroll of over £3m per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Pay 0.5% of payroll into “Levy Pot” monthly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Can utilise “Levy Pot” to pay for Apprenticeship Training within their own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white"/>
                </a:solidFill>
                <a:effectLst/>
                <a:uLnTx/>
                <a:uFillTx/>
                <a:latin typeface="Calibri"/>
                <a:ea typeface="+mn-ea"/>
                <a:cs typeface="+mn-cs"/>
              </a:rPr>
              <a:t>Unused levy money will expire after 2 years and can be then used by 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itle 27">
            <a:extLst>
              <a:ext uri="{FF2B5EF4-FFF2-40B4-BE49-F238E27FC236}">
                <a16:creationId xmlns:a16="http://schemas.microsoft.com/office/drawing/2014/main" id="{2019B18E-1C55-2B43-9808-408E43EF742C}"/>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The Apprenticeship Levy…</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Tree>
    <p:extLst>
      <p:ext uri="{BB962C8B-B14F-4D97-AF65-F5344CB8AC3E}">
        <p14:creationId xmlns:p14="http://schemas.microsoft.com/office/powerpoint/2010/main" val="231974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357EB6DA-C051-1B8E-5F5C-C58A3E2538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2D722F-8CDF-B8A4-5321-E05D9D53157D}"/>
              </a:ext>
            </a:extLst>
          </p:cNvPr>
          <p:cNvSpPr txBox="1"/>
          <p:nvPr/>
        </p:nvSpPr>
        <p:spPr>
          <a:xfrm>
            <a:off x="1415480" y="2819401"/>
            <a:ext cx="8496944" cy="9130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srgbClr val="FFFFFF"/>
                </a:solidFill>
                <a:effectLst/>
                <a:uLnTx/>
                <a:uFillTx/>
                <a:latin typeface="Trebuchet MS"/>
                <a:ea typeface="+mn-ea"/>
                <a:cs typeface="Trebuchet MS"/>
              </a:rPr>
              <a:t>Level 4 Paraplanner and Financial Planner Apprenticeship Standard</a:t>
            </a:r>
            <a:endParaRPr kumimoji="0" lang="en-US" sz="3200" b="0" i="0" u="none" strike="noStrike" kern="1200" cap="none" spc="0" normalizeH="0" baseline="30000" noProof="0" dirty="0">
              <a:ln>
                <a:noFill/>
              </a:ln>
              <a:solidFill>
                <a:srgbClr val="FFFFFF"/>
              </a:solidFill>
              <a:effectLst/>
              <a:uLnTx/>
              <a:uFillTx/>
              <a:latin typeface="Trebuchet MS"/>
              <a:ea typeface="+mn-ea"/>
              <a:cs typeface="Trebuchet MS"/>
            </a:endParaRPr>
          </a:p>
        </p:txBody>
      </p:sp>
      <p:pic>
        <p:nvPicPr>
          <p:cNvPr id="4" name="Picture 3">
            <a:extLst>
              <a:ext uri="{FF2B5EF4-FFF2-40B4-BE49-F238E27FC236}">
                <a16:creationId xmlns:a16="http://schemas.microsoft.com/office/drawing/2014/main" id="{00098566-DFB0-2BAA-4944-511394A081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Tree>
    <p:extLst>
      <p:ext uri="{BB962C8B-B14F-4D97-AF65-F5344CB8AC3E}">
        <p14:creationId xmlns:p14="http://schemas.microsoft.com/office/powerpoint/2010/main" val="129190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C507C-A803-DC34-8DBF-949408D1ACF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5CFED95-F7B7-BBFB-FD74-83F465FCD3B9}"/>
              </a:ext>
            </a:extLst>
          </p:cNvPr>
          <p:cNvGraphicFramePr>
            <a:graphicFrameLocks noGrp="1"/>
          </p:cNvGraphicFramePr>
          <p:nvPr>
            <p:extLst>
              <p:ext uri="{D42A27DB-BD31-4B8C-83A1-F6EECF244321}">
                <p14:modId xmlns:p14="http://schemas.microsoft.com/office/powerpoint/2010/main" val="2830097399"/>
              </p:ext>
            </p:extLst>
          </p:nvPr>
        </p:nvGraphicFramePr>
        <p:xfrm>
          <a:off x="695400" y="1412776"/>
          <a:ext cx="10729191" cy="5437965"/>
        </p:xfrm>
        <a:graphic>
          <a:graphicData uri="http://schemas.openxmlformats.org/drawingml/2006/table">
            <a:tbl>
              <a:tblPr firstRow="1" bandRow="1">
                <a:tableStyleId>{5C22544A-7EE6-4342-B048-85BDC9FD1C3A}</a:tableStyleId>
              </a:tblPr>
              <a:tblGrid>
                <a:gridCol w="3576397">
                  <a:extLst>
                    <a:ext uri="{9D8B030D-6E8A-4147-A177-3AD203B41FA5}">
                      <a16:colId xmlns:a16="http://schemas.microsoft.com/office/drawing/2014/main" val="991247807"/>
                    </a:ext>
                  </a:extLst>
                </a:gridCol>
                <a:gridCol w="3576397">
                  <a:extLst>
                    <a:ext uri="{9D8B030D-6E8A-4147-A177-3AD203B41FA5}">
                      <a16:colId xmlns:a16="http://schemas.microsoft.com/office/drawing/2014/main" val="332914098"/>
                    </a:ext>
                  </a:extLst>
                </a:gridCol>
                <a:gridCol w="3576397">
                  <a:extLst>
                    <a:ext uri="{9D8B030D-6E8A-4147-A177-3AD203B41FA5}">
                      <a16:colId xmlns:a16="http://schemas.microsoft.com/office/drawing/2014/main" val="4148399720"/>
                    </a:ext>
                  </a:extLst>
                </a:gridCol>
              </a:tblGrid>
              <a:tr h="333481">
                <a:tc>
                  <a:txBody>
                    <a:bodyPr/>
                    <a:lstStyle/>
                    <a:p>
                      <a:pPr algn="ctr"/>
                      <a:r>
                        <a:rPr lang="en-GB" sz="1400" b="1" dirty="0">
                          <a:solidFill>
                            <a:schemeClr val="bg1"/>
                          </a:solidFill>
                        </a:rPr>
                        <a:t>Level</a:t>
                      </a:r>
                    </a:p>
                  </a:txBody>
                  <a:tcPr anchor="ctr">
                    <a:solidFill>
                      <a:schemeClr val="accent1"/>
                    </a:solidFill>
                  </a:tcPr>
                </a:tc>
                <a:tc>
                  <a:txBody>
                    <a:bodyPr/>
                    <a:lstStyle/>
                    <a:p>
                      <a:pPr algn="ctr"/>
                      <a:r>
                        <a:rPr lang="en-GB" sz="1400" b="1" dirty="0">
                          <a:solidFill>
                            <a:schemeClr val="bg1"/>
                          </a:solidFill>
                        </a:rPr>
                        <a:t>Duration</a:t>
                      </a:r>
                    </a:p>
                  </a:txBody>
                  <a:tcPr anchor="ctr">
                    <a:solidFill>
                      <a:schemeClr val="accent1"/>
                    </a:solidFill>
                  </a:tcPr>
                </a:tc>
                <a:tc>
                  <a:txBody>
                    <a:bodyPr/>
                    <a:lstStyle/>
                    <a:p>
                      <a:pPr algn="ctr"/>
                      <a:r>
                        <a:rPr lang="en-GB" sz="1400" b="1" dirty="0">
                          <a:solidFill>
                            <a:schemeClr val="bg1"/>
                          </a:solidFill>
                        </a:rPr>
                        <a:t>Funding Band</a:t>
                      </a:r>
                    </a:p>
                  </a:txBody>
                  <a:tcPr anchor="ctr">
                    <a:solidFill>
                      <a:schemeClr val="accent1"/>
                    </a:solidFill>
                  </a:tcPr>
                </a:tc>
                <a:extLst>
                  <a:ext uri="{0D108BD9-81ED-4DB2-BD59-A6C34878D82A}">
                    <a16:rowId xmlns:a16="http://schemas.microsoft.com/office/drawing/2014/main" val="3807423707"/>
                  </a:ext>
                </a:extLst>
              </a:tr>
              <a:tr h="381883">
                <a:tc>
                  <a:txBody>
                    <a:bodyPr/>
                    <a:lstStyle/>
                    <a:p>
                      <a:pPr algn="ctr"/>
                      <a:r>
                        <a:rPr lang="en-GB" sz="1200" b="0" dirty="0"/>
                        <a:t>Higher (Level 4)</a:t>
                      </a:r>
                    </a:p>
                  </a:txBody>
                  <a:tcPr anchor="ctr">
                    <a:solidFill>
                      <a:schemeClr val="accent1">
                        <a:lumMod val="20000"/>
                        <a:lumOff val="80000"/>
                      </a:schemeClr>
                    </a:solidFill>
                  </a:tcPr>
                </a:tc>
                <a:tc>
                  <a:txBody>
                    <a:bodyPr/>
                    <a:lstStyle/>
                    <a:p>
                      <a:pPr algn="ctr"/>
                      <a:r>
                        <a:rPr lang="en-GB" sz="1200" b="0" dirty="0"/>
                        <a:t>24 Months plus 5-month End Point Assessment</a:t>
                      </a:r>
                    </a:p>
                  </a:txBody>
                  <a:tcPr anchor="ctr">
                    <a:solidFill>
                      <a:schemeClr val="accent1">
                        <a:lumMod val="20000"/>
                        <a:lumOff val="80000"/>
                      </a:schemeClr>
                    </a:solidFill>
                  </a:tcPr>
                </a:tc>
                <a:tc>
                  <a:txBody>
                    <a:bodyPr/>
                    <a:lstStyle/>
                    <a:p>
                      <a:pPr algn="ctr"/>
                      <a:r>
                        <a:rPr lang="en-GB" sz="1200" b="0" dirty="0"/>
                        <a:t>£13,000</a:t>
                      </a:r>
                    </a:p>
                  </a:txBody>
                  <a:tcPr anchor="ctr">
                    <a:solidFill>
                      <a:schemeClr val="accent1">
                        <a:lumMod val="20000"/>
                        <a:lumOff val="80000"/>
                      </a:schemeClr>
                    </a:solidFill>
                  </a:tcPr>
                </a:tc>
                <a:extLst>
                  <a:ext uri="{0D108BD9-81ED-4DB2-BD59-A6C34878D82A}">
                    <a16:rowId xmlns:a16="http://schemas.microsoft.com/office/drawing/2014/main" val="1147585758"/>
                  </a:ext>
                </a:extLst>
              </a:tr>
              <a:tr h="333481">
                <a:tc gridSpan="3">
                  <a:txBody>
                    <a:bodyPr/>
                    <a:lstStyle/>
                    <a:p>
                      <a:pPr algn="ctr"/>
                      <a:r>
                        <a:rPr lang="en-GB" sz="1400" b="1" dirty="0">
                          <a:solidFill>
                            <a:schemeClr val="bg1"/>
                          </a:solidFill>
                        </a:rPr>
                        <a:t>Knowledge, Skill and Behavioural Competencies</a:t>
                      </a:r>
                    </a:p>
                  </a:txBody>
                  <a:tcPr anchor="ctr">
                    <a:solidFill>
                      <a:schemeClr val="accent1"/>
                    </a:solidFill>
                  </a:tcPr>
                </a:tc>
                <a:tc hMerge="1">
                  <a:txBody>
                    <a:bodyPr/>
                    <a:lstStyle/>
                    <a:p>
                      <a:endParaRPr lang="en-GB" dirty="0"/>
                    </a:p>
                  </a:txBody>
                  <a:tcPr>
                    <a:solidFill>
                      <a:schemeClr val="accent1"/>
                    </a:solidFill>
                  </a:tcPr>
                </a:tc>
                <a:tc hMerge="1">
                  <a:txBody>
                    <a:bodyPr/>
                    <a:lstStyle/>
                    <a:p>
                      <a:endParaRPr lang="en-GB" dirty="0"/>
                    </a:p>
                  </a:txBody>
                  <a:tcPr>
                    <a:solidFill>
                      <a:schemeClr val="accent1"/>
                    </a:solidFill>
                  </a:tcPr>
                </a:tc>
                <a:extLst>
                  <a:ext uri="{0D108BD9-81ED-4DB2-BD59-A6C34878D82A}">
                    <a16:rowId xmlns:a16="http://schemas.microsoft.com/office/drawing/2014/main" val="2062367298"/>
                  </a:ext>
                </a:extLst>
              </a:tr>
              <a:tr h="333481">
                <a:tc>
                  <a:txBody>
                    <a:bodyPr/>
                    <a:lstStyle/>
                    <a:p>
                      <a:pPr algn="ctr"/>
                      <a:r>
                        <a:rPr lang="en-GB" sz="1400" b="1" dirty="0">
                          <a:solidFill>
                            <a:schemeClr val="bg1"/>
                          </a:solidFill>
                        </a:rPr>
                        <a:t>Knowledge</a:t>
                      </a:r>
                    </a:p>
                  </a:txBody>
                  <a:tcPr anchor="ctr">
                    <a:solidFill>
                      <a:schemeClr val="accent1"/>
                    </a:solidFill>
                  </a:tcPr>
                </a:tc>
                <a:tc>
                  <a:txBody>
                    <a:bodyPr/>
                    <a:lstStyle/>
                    <a:p>
                      <a:pPr algn="ctr"/>
                      <a:r>
                        <a:rPr lang="en-GB" sz="1400" b="1" dirty="0">
                          <a:solidFill>
                            <a:schemeClr val="bg1"/>
                          </a:solidFill>
                        </a:rPr>
                        <a:t>Skills</a:t>
                      </a:r>
                    </a:p>
                  </a:txBody>
                  <a:tcPr anchor="ctr">
                    <a:solidFill>
                      <a:schemeClr val="accent1"/>
                    </a:solidFill>
                  </a:tcPr>
                </a:tc>
                <a:tc>
                  <a:txBody>
                    <a:bodyPr/>
                    <a:lstStyle/>
                    <a:p>
                      <a:pPr algn="ctr"/>
                      <a:r>
                        <a:rPr lang="en-GB" sz="1600" b="1" dirty="0">
                          <a:solidFill>
                            <a:schemeClr val="bg1"/>
                          </a:solidFill>
                        </a:rPr>
                        <a:t>Behaviours</a:t>
                      </a:r>
                    </a:p>
                  </a:txBody>
                  <a:tcPr anchor="ctr">
                    <a:solidFill>
                      <a:schemeClr val="accent1"/>
                    </a:solidFill>
                  </a:tcPr>
                </a:tc>
                <a:extLst>
                  <a:ext uri="{0D108BD9-81ED-4DB2-BD59-A6C34878D82A}">
                    <a16:rowId xmlns:a16="http://schemas.microsoft.com/office/drawing/2014/main" val="1638541736"/>
                  </a:ext>
                </a:extLst>
              </a:tr>
              <a:tr h="2713280">
                <a:tc>
                  <a:txBody>
                    <a:bodyPr/>
                    <a:lstStyle/>
                    <a:p>
                      <a:pPr marL="171450" indent="-171450">
                        <a:buFont typeface="Arial" panose="020B0604020202020204" pitchFamily="34" charset="0"/>
                        <a:buChar char="•"/>
                      </a:pPr>
                      <a:r>
                        <a:rPr lang="en-US" sz="1100" dirty="0"/>
                        <a:t>Financial services market providers, tech, support Advice ethics, models, and regulatory framework</a:t>
                      </a:r>
                    </a:p>
                    <a:p>
                      <a:pPr marL="171450" indent="-171450">
                        <a:buFont typeface="Arial" panose="020B0604020202020204" pitchFamily="34" charset="0"/>
                        <a:buChar char="•"/>
                      </a:pPr>
                      <a:r>
                        <a:rPr lang="en-US" sz="1100" dirty="0"/>
                        <a:t>Client protection: systems, standards, and relationships</a:t>
                      </a:r>
                    </a:p>
                    <a:p>
                      <a:pPr marL="171450" indent="-171450">
                        <a:buFont typeface="Arial" panose="020B0604020202020204" pitchFamily="34" charset="0"/>
                        <a:buChar char="•"/>
                      </a:pPr>
                      <a:r>
                        <a:rPr lang="en-US" sz="1100" dirty="0"/>
                        <a:t>Responsible investing and product research</a:t>
                      </a:r>
                    </a:p>
                    <a:p>
                      <a:pPr marL="171450" indent="-171450">
                        <a:buFont typeface="Arial" panose="020B0604020202020204" pitchFamily="34" charset="0"/>
                        <a:buChar char="•"/>
                      </a:pPr>
                      <a:r>
                        <a:rPr lang="en-US" sz="1100" dirty="0"/>
                        <a:t>Understanding client needs, goals, and risk</a:t>
                      </a:r>
                    </a:p>
                    <a:p>
                      <a:pPr marL="171450" indent="-171450">
                        <a:buFont typeface="Arial" panose="020B0604020202020204" pitchFamily="34" charset="0"/>
                        <a:buChar char="•"/>
                      </a:pPr>
                      <a:r>
                        <a:rPr lang="en-US" sz="1100" dirty="0"/>
                        <a:t>Data analysis, security, and planning tools</a:t>
                      </a:r>
                    </a:p>
                    <a:p>
                      <a:pPr marL="171450" indent="-171450">
                        <a:buFont typeface="Arial" panose="020B0604020202020204" pitchFamily="34" charset="0"/>
                        <a:buChar char="•"/>
                      </a:pPr>
                      <a:r>
                        <a:rPr lang="en-US" sz="1100" dirty="0"/>
                        <a:t>Communication strategies for diverse audiences</a:t>
                      </a:r>
                    </a:p>
                    <a:p>
                      <a:pPr marL="171450" indent="-171450">
                        <a:buFont typeface="Arial" panose="020B0604020202020204" pitchFamily="34" charset="0"/>
                        <a:buChar char="•"/>
                      </a:pPr>
                      <a:r>
                        <a:rPr lang="en-US" sz="1100" dirty="0"/>
                        <a:t>Performance analysis and inclusion principles</a:t>
                      </a:r>
                    </a:p>
                    <a:p>
                      <a:r>
                        <a:rPr lang="en-US" sz="1100" b="1" dirty="0"/>
                        <a:t>Focus on paraplanner and financial planner knowledge: </a:t>
                      </a:r>
                      <a:r>
                        <a:rPr lang="en-US" sz="1100" dirty="0"/>
                        <a:t>creating compliant documents, validating research, meeting standards, handling objections, exploring sustainable investing, and maintaining adviser competence.</a:t>
                      </a:r>
                    </a:p>
                  </a:txBody>
                  <a:tcPr anchor="ctr">
                    <a:solidFill>
                      <a:schemeClr val="accent1">
                        <a:lumMod val="20000"/>
                        <a:lumOff val="80000"/>
                      </a:schemeClr>
                    </a:solidFill>
                  </a:tcPr>
                </a:tc>
                <a:tc>
                  <a:txBody>
                    <a:bodyPr/>
                    <a:lstStyle/>
                    <a:p>
                      <a:pPr marL="171450" indent="-171450">
                        <a:buFont typeface="Arial" panose="020B0604020202020204" pitchFamily="34" charset="0"/>
                        <a:buChar char="•"/>
                      </a:pPr>
                      <a:r>
                        <a:rPr lang="en-US" sz="1100" dirty="0"/>
                        <a:t>Use digital tools securely in line with cyber and data protection Deliver client services aligned with Consumer Duty and TCF</a:t>
                      </a:r>
                    </a:p>
                    <a:p>
                      <a:pPr marL="171450" indent="-171450">
                        <a:buFont typeface="Arial" panose="020B0604020202020204" pitchFamily="34" charset="0"/>
                        <a:buChar char="•"/>
                      </a:pPr>
                      <a:r>
                        <a:rPr lang="en-US" sz="1100" dirty="0"/>
                        <a:t>Prepare compliant financial recommendations and advice</a:t>
                      </a:r>
                    </a:p>
                    <a:p>
                      <a:pPr marL="171450" indent="-171450">
                        <a:buFont typeface="Arial" panose="020B0604020202020204" pitchFamily="34" charset="0"/>
                        <a:buChar char="•"/>
                      </a:pPr>
                      <a:r>
                        <a:rPr lang="en-US" sz="1100" dirty="0"/>
                        <a:t>Meet service and quality assurance standards</a:t>
                      </a:r>
                    </a:p>
                    <a:p>
                      <a:pPr marL="171450" indent="-171450">
                        <a:buFont typeface="Arial" panose="020B0604020202020204" pitchFamily="34" charset="0"/>
                        <a:buChar char="•"/>
                      </a:pPr>
                      <a:r>
                        <a:rPr lang="en-US" sz="1100" dirty="0"/>
                        <a:t>Communicate effectively across formats and audiences</a:t>
                      </a:r>
                    </a:p>
                    <a:p>
                      <a:pPr marL="171450" indent="-171450">
                        <a:buFont typeface="Arial" panose="020B0604020202020204" pitchFamily="34" charset="0"/>
                        <a:buChar char="•"/>
                      </a:pPr>
                      <a:r>
                        <a:rPr lang="en-US" sz="1100" dirty="0"/>
                        <a:t>Interpret financial data for diverse stakeholders</a:t>
                      </a:r>
                    </a:p>
                    <a:p>
                      <a:pPr marL="171450" indent="-171450">
                        <a:buFont typeface="Arial" panose="020B0604020202020204" pitchFamily="34" charset="0"/>
                        <a:buChar char="•"/>
                      </a:pPr>
                      <a:r>
                        <a:rPr lang="en-US" sz="1100" dirty="0"/>
                        <a:t>Build collaborative relationships to support client outcomes</a:t>
                      </a:r>
                    </a:p>
                    <a:p>
                      <a:pPr marL="171450" indent="-171450">
                        <a:buFont typeface="Arial" panose="020B0604020202020204" pitchFamily="34" charset="0"/>
                        <a:buChar char="•"/>
                      </a:pPr>
                      <a:r>
                        <a:rPr lang="en-US" sz="1100" dirty="0"/>
                        <a:t>Reflect on feedback and pursue continuous professional development</a:t>
                      </a:r>
                    </a:p>
                    <a:p>
                      <a:r>
                        <a:rPr lang="en-US" sz="1100" b="1" dirty="0"/>
                        <a:t>Paraplanners</a:t>
                      </a:r>
                      <a:r>
                        <a:rPr lang="en-US" sz="1100" dirty="0"/>
                        <a:t> focus on research, analysis, and tailored reporting; </a:t>
                      </a:r>
                      <a:r>
                        <a:rPr lang="en-US" sz="1100" b="1" dirty="0"/>
                        <a:t>financial planners </a:t>
                      </a:r>
                      <a:r>
                        <a:rPr lang="en-US" sz="1100" dirty="0"/>
                        <a:t>lead client engagement, assess needs and risk, and deliver advice aligned with ethical and regulatory standards.</a:t>
                      </a:r>
                    </a:p>
                  </a:txBody>
                  <a:tcPr anchor="ctr">
                    <a:solidFill>
                      <a:schemeClr val="accent1">
                        <a:lumMod val="20000"/>
                        <a:lumOff val="80000"/>
                      </a:schemeClr>
                    </a:solidFill>
                  </a:tcPr>
                </a:tc>
                <a:tc>
                  <a:txBody>
                    <a:bodyPr/>
                    <a:lstStyle/>
                    <a:p>
                      <a:pPr marL="171450" indent="-171450">
                        <a:buFont typeface="Arial" panose="020B0604020202020204" pitchFamily="34" charset="0"/>
                        <a:buChar char="•"/>
                      </a:pPr>
                      <a:r>
                        <a:rPr lang="en-US" sz="1100" dirty="0"/>
                        <a:t>Acts with professionalism, ethics, and integrity Pursues learning and continuous professional development (CPD)</a:t>
                      </a:r>
                    </a:p>
                    <a:p>
                      <a:pPr marL="171450" indent="-171450">
                        <a:buFont typeface="Arial" panose="020B0604020202020204" pitchFamily="34" charset="0"/>
                        <a:buChar char="•"/>
                      </a:pPr>
                      <a:r>
                        <a:rPr lang="en-US" sz="1100" dirty="0"/>
                        <a:t>Adapts to change and overcomes challenges</a:t>
                      </a:r>
                    </a:p>
                    <a:p>
                      <a:pPr marL="171450" indent="-171450">
                        <a:buFont typeface="Arial" panose="020B0604020202020204" pitchFamily="34" charset="0"/>
                        <a:buChar char="•"/>
                      </a:pPr>
                      <a:r>
                        <a:rPr lang="en-US" sz="1100" dirty="0"/>
                        <a:t>Takes responsibility for sustainable, environmentally conscious outcomes</a:t>
                      </a:r>
                    </a:p>
                    <a:p>
                      <a:pPr marL="171450" indent="-171450">
                        <a:buFont typeface="Arial" panose="020B0604020202020204" pitchFamily="34" charset="0"/>
                        <a:buChar char="•"/>
                      </a:pPr>
                      <a:r>
                        <a:rPr lang="en-US" sz="1100" dirty="0"/>
                        <a:t>Promotes inclusion and treats others with fairness and respect</a:t>
                      </a:r>
                    </a:p>
                  </a:txBody>
                  <a:tcPr anchor="ctr">
                    <a:solidFill>
                      <a:schemeClr val="accent1">
                        <a:lumMod val="20000"/>
                        <a:lumOff val="80000"/>
                      </a:schemeClr>
                    </a:solidFill>
                  </a:tcPr>
                </a:tc>
                <a:extLst>
                  <a:ext uri="{0D108BD9-81ED-4DB2-BD59-A6C34878D82A}">
                    <a16:rowId xmlns:a16="http://schemas.microsoft.com/office/drawing/2014/main" val="1530357451"/>
                  </a:ext>
                </a:extLst>
              </a:tr>
              <a:tr h="333481">
                <a:tc gridSpan="3">
                  <a:txBody>
                    <a:bodyPr/>
                    <a:lstStyle/>
                    <a:p>
                      <a:pPr algn="ctr"/>
                      <a:r>
                        <a:rPr lang="en-GB" sz="1600" b="1" dirty="0">
                          <a:solidFill>
                            <a:schemeClr val="bg1"/>
                          </a:solidFill>
                        </a:rPr>
                        <a:t>Qualifications</a:t>
                      </a:r>
                    </a:p>
                  </a:txBody>
                  <a:tcPr anchor="ctr">
                    <a:solidFill>
                      <a:schemeClr val="accent1"/>
                    </a:solidFill>
                  </a:tcPr>
                </a:tc>
                <a:tc hMerge="1">
                  <a:txBody>
                    <a:bodyPr/>
                    <a:lstStyle/>
                    <a:p>
                      <a:endParaRPr lang="en-GB" sz="800" dirty="0"/>
                    </a:p>
                  </a:txBody>
                  <a:tcPr>
                    <a:solidFill>
                      <a:schemeClr val="accent1"/>
                    </a:solidFill>
                  </a:tcPr>
                </a:tc>
                <a:tc hMerge="1">
                  <a:txBody>
                    <a:bodyPr/>
                    <a:lstStyle/>
                    <a:p>
                      <a:endParaRPr lang="en-GB" sz="800" dirty="0"/>
                    </a:p>
                  </a:txBody>
                  <a:tcPr>
                    <a:solidFill>
                      <a:schemeClr val="accent1"/>
                    </a:solidFill>
                  </a:tcPr>
                </a:tc>
                <a:extLst>
                  <a:ext uri="{0D108BD9-81ED-4DB2-BD59-A6C34878D82A}">
                    <a16:rowId xmlns:a16="http://schemas.microsoft.com/office/drawing/2014/main" val="1288962550"/>
                  </a:ext>
                </a:extLst>
              </a:tr>
              <a:tr h="334649">
                <a:tc>
                  <a:txBody>
                    <a:bodyPr/>
                    <a:lstStyle/>
                    <a:p>
                      <a:pPr algn="ctr"/>
                      <a:r>
                        <a:rPr lang="en-GB" sz="1400" b="1" dirty="0">
                          <a:solidFill>
                            <a:schemeClr val="bg1"/>
                          </a:solidFill>
                        </a:rPr>
                        <a:t>Chartered Insurance Institute</a:t>
                      </a:r>
                    </a:p>
                  </a:txBody>
                  <a:tcPr anchor="ctr">
                    <a:solidFill>
                      <a:schemeClr val="accent1"/>
                    </a:solidFill>
                  </a:tcPr>
                </a:tc>
                <a:tc>
                  <a:txBody>
                    <a:bodyPr/>
                    <a:lstStyle/>
                    <a:p>
                      <a:pPr algn="ctr"/>
                      <a:r>
                        <a:rPr lang="en-GB" sz="1400" b="1" dirty="0">
                          <a:solidFill>
                            <a:schemeClr val="bg1"/>
                          </a:solidFill>
                        </a:rPr>
                        <a:t>The London Institute of Banking &amp; Finance</a:t>
                      </a:r>
                    </a:p>
                  </a:txBody>
                  <a:tcPr anchor="ctr">
                    <a:solidFill>
                      <a:schemeClr val="accent1"/>
                    </a:solidFill>
                  </a:tcPr>
                </a:tc>
                <a:tc>
                  <a:txBody>
                    <a:bodyPr/>
                    <a:lstStyle/>
                    <a:p>
                      <a:pPr algn="ctr"/>
                      <a:r>
                        <a:rPr lang="en-GB" sz="1400" b="1" dirty="0">
                          <a:solidFill>
                            <a:schemeClr val="bg1"/>
                          </a:solidFill>
                        </a:rPr>
                        <a:t>Chartered Institute for Securities and Investment</a:t>
                      </a:r>
                    </a:p>
                  </a:txBody>
                  <a:tcPr anchor="ctr">
                    <a:solidFill>
                      <a:schemeClr val="accent1"/>
                    </a:solidFill>
                  </a:tcPr>
                </a:tc>
                <a:extLst>
                  <a:ext uri="{0D108BD9-81ED-4DB2-BD59-A6C34878D82A}">
                    <a16:rowId xmlns:a16="http://schemas.microsoft.com/office/drawing/2014/main" val="2448960730"/>
                  </a:ext>
                </a:extLst>
              </a:tr>
              <a:tr h="331828">
                <a:tc>
                  <a:txBody>
                    <a:bodyPr/>
                    <a:lstStyle/>
                    <a:p>
                      <a:pPr marL="171450" indent="-171450" algn="l">
                        <a:buFont typeface="Arial" panose="020B0604020202020204" pitchFamily="34" charset="0"/>
                        <a:buChar char="•"/>
                      </a:pPr>
                      <a:r>
                        <a:rPr lang="en-GB" sz="1100" dirty="0"/>
                        <a:t>Diploma in Regulated Financial Planning; designation </a:t>
                      </a:r>
                      <a:r>
                        <a:rPr lang="en-GB" sz="1100" dirty="0" err="1"/>
                        <a:t>DipPFS</a:t>
                      </a:r>
                      <a:endParaRPr lang="en-GB" sz="1100" dirty="0"/>
                    </a:p>
                  </a:txBody>
                  <a:tcPr anchor="ctr">
                    <a:solidFill>
                      <a:schemeClr val="accent1">
                        <a:lumMod val="20000"/>
                        <a:lumOff val="80000"/>
                      </a:schemeClr>
                    </a:solidFill>
                  </a:tcPr>
                </a:tc>
                <a:tc>
                  <a:txBody>
                    <a:bodyPr/>
                    <a:lstStyle/>
                    <a:p>
                      <a:pPr marL="171450" indent="-171450" algn="l">
                        <a:buFont typeface="Arial" panose="020B0604020202020204" pitchFamily="34" charset="0"/>
                        <a:buChar char="•"/>
                      </a:pPr>
                      <a:r>
                        <a:rPr lang="en-GB" sz="1100" dirty="0"/>
                        <a:t>Diploma for Financial Advisers; designation </a:t>
                      </a:r>
                      <a:r>
                        <a:rPr lang="en-GB" sz="1100" dirty="0" err="1"/>
                        <a:t>DipFA</a:t>
                      </a:r>
                      <a:endParaRPr lang="en-GB" sz="1100" dirty="0"/>
                    </a:p>
                  </a:txBody>
                  <a:tcPr anchor="ctr">
                    <a:solidFill>
                      <a:schemeClr val="accent1">
                        <a:lumMod val="20000"/>
                        <a:lumOff val="80000"/>
                      </a:schemeClr>
                    </a:solidFill>
                  </a:tcPr>
                </a:tc>
                <a:tc>
                  <a:txBody>
                    <a:bodyPr/>
                    <a:lstStyle/>
                    <a:p>
                      <a:pPr marL="171450" indent="-171450" algn="l">
                        <a:buFont typeface="Arial" panose="020B0604020202020204" pitchFamily="34" charset="0"/>
                        <a:buChar char="•"/>
                      </a:pPr>
                      <a:r>
                        <a:rPr lang="en-GB" sz="1100" dirty="0"/>
                        <a:t>Investment Advice Diploma; designation ACSI</a:t>
                      </a:r>
                    </a:p>
                  </a:txBody>
                  <a:tcPr anchor="ctr">
                    <a:solidFill>
                      <a:schemeClr val="accent1">
                        <a:lumMod val="20000"/>
                        <a:lumOff val="80000"/>
                      </a:schemeClr>
                    </a:solidFill>
                  </a:tcPr>
                </a:tc>
                <a:extLst>
                  <a:ext uri="{0D108BD9-81ED-4DB2-BD59-A6C34878D82A}">
                    <a16:rowId xmlns:a16="http://schemas.microsoft.com/office/drawing/2014/main" val="980944303"/>
                  </a:ext>
                </a:extLst>
              </a:tr>
            </a:tbl>
          </a:graphicData>
        </a:graphic>
      </p:graphicFrame>
      <p:pic>
        <p:nvPicPr>
          <p:cNvPr id="3" name="Picture 2">
            <a:extLst>
              <a:ext uri="{FF2B5EF4-FFF2-40B4-BE49-F238E27FC236}">
                <a16:creationId xmlns:a16="http://schemas.microsoft.com/office/drawing/2014/main" id="{A28EA453-011A-B8EE-34A5-2EF813EA4C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4" name="Title 27">
            <a:extLst>
              <a:ext uri="{FF2B5EF4-FFF2-40B4-BE49-F238E27FC236}">
                <a16:creationId xmlns:a16="http://schemas.microsoft.com/office/drawing/2014/main" id="{8A654617-1FDB-8FC6-0F53-9008612F6B71}"/>
              </a:ext>
            </a:extLst>
          </p:cNvPr>
          <p:cNvSpPr txBox="1">
            <a:spLocks/>
          </p:cNvSpPr>
          <p:nvPr/>
        </p:nvSpPr>
        <p:spPr bwMode="auto">
          <a:xfrm>
            <a:off x="983432" y="263362"/>
            <a:ext cx="8208912"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3200" dirty="0">
                <a:solidFill>
                  <a:srgbClr val="4D386C"/>
                </a:solidFill>
                <a:latin typeface="Trebuchet MS" panose="020B0603020202020204" pitchFamily="34" charset="0"/>
              </a:rPr>
              <a:t>Paraplanner &amp; Financial Planner Standard</a:t>
            </a:r>
            <a:endParaRPr lang="en-GB" sz="3200" dirty="0">
              <a:solidFill>
                <a:srgbClr val="4D386C"/>
              </a:solidFill>
              <a:latin typeface="Trebuchet MS" panose="020B0603020202020204" pitchFamily="34" charset="0"/>
            </a:endParaRPr>
          </a:p>
        </p:txBody>
      </p:sp>
    </p:spTree>
    <p:extLst>
      <p:ext uri="{BB962C8B-B14F-4D97-AF65-F5344CB8AC3E}">
        <p14:creationId xmlns:p14="http://schemas.microsoft.com/office/powerpoint/2010/main" val="69329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7C57-D8FF-F1C0-F372-F6ED348382B3}"/>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4E4FB902-EFBA-47BC-CA0E-B07F4B78A1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B73F0FC1-7179-C177-3BD4-1E02A04A53BA}"/>
              </a:ext>
            </a:extLst>
          </p:cNvPr>
          <p:cNvSpPr txBox="1">
            <a:spLocks/>
          </p:cNvSpPr>
          <p:nvPr/>
        </p:nvSpPr>
        <p:spPr bwMode="auto">
          <a:xfrm>
            <a:off x="983432" y="328080"/>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One Standard – two pathways</a:t>
            </a:r>
          </a:p>
        </p:txBody>
      </p:sp>
      <p:pic>
        <p:nvPicPr>
          <p:cNvPr id="2" name="Picture 2" descr="Home / Skills England">
            <a:extLst>
              <a:ext uri="{FF2B5EF4-FFF2-40B4-BE49-F238E27FC236}">
                <a16:creationId xmlns:a16="http://schemas.microsoft.com/office/drawing/2014/main" id="{062D9B4E-6FE5-0DAA-A0F7-41A1FA3554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991" b="19203"/>
          <a:stretch>
            <a:fillRect/>
          </a:stretch>
        </p:blipFill>
        <p:spPr bwMode="auto">
          <a:xfrm>
            <a:off x="7947515" y="404664"/>
            <a:ext cx="2743200" cy="101356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5E15D01C-516A-523F-CD48-8540EFAA1432}"/>
              </a:ext>
            </a:extLst>
          </p:cNvPr>
          <p:cNvSpPr/>
          <p:nvPr/>
        </p:nvSpPr>
        <p:spPr>
          <a:xfrm>
            <a:off x="5847912" y="4439635"/>
            <a:ext cx="2480403" cy="1008000"/>
          </a:xfrm>
          <a:prstGeom prst="rightArrow">
            <a:avLst>
              <a:gd name="adj1" fmla="val 100000"/>
              <a:gd name="adj2" fmla="val 50000"/>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Arrow: Right 3">
            <a:extLst>
              <a:ext uri="{FF2B5EF4-FFF2-40B4-BE49-F238E27FC236}">
                <a16:creationId xmlns:a16="http://schemas.microsoft.com/office/drawing/2014/main" id="{50C01686-FDF1-EA87-C9EE-F260B4F8CF01}"/>
              </a:ext>
            </a:extLst>
          </p:cNvPr>
          <p:cNvSpPr/>
          <p:nvPr/>
        </p:nvSpPr>
        <p:spPr>
          <a:xfrm>
            <a:off x="5850737" y="2256290"/>
            <a:ext cx="2480403" cy="1008000"/>
          </a:xfrm>
          <a:prstGeom prst="rightArrow">
            <a:avLst>
              <a:gd name="adj1" fmla="val 100000"/>
              <a:gd name="adj2" fmla="val 50000"/>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Arrow: Bent 4">
            <a:extLst>
              <a:ext uri="{FF2B5EF4-FFF2-40B4-BE49-F238E27FC236}">
                <a16:creationId xmlns:a16="http://schemas.microsoft.com/office/drawing/2014/main" id="{7673D9F9-1272-605F-D7C6-57DB15EA0B92}"/>
              </a:ext>
            </a:extLst>
          </p:cNvPr>
          <p:cNvSpPr/>
          <p:nvPr/>
        </p:nvSpPr>
        <p:spPr>
          <a:xfrm>
            <a:off x="3979441" y="2256291"/>
            <a:ext cx="2545242" cy="2248495"/>
          </a:xfrm>
          <a:prstGeom prst="bentArrow">
            <a:avLst>
              <a:gd name="adj1" fmla="val 44880"/>
              <a:gd name="adj2" fmla="val 22440"/>
              <a:gd name="adj3" fmla="val 25000"/>
              <a:gd name="adj4" fmla="val 4375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rrow: Bent 5">
            <a:extLst>
              <a:ext uri="{FF2B5EF4-FFF2-40B4-BE49-F238E27FC236}">
                <a16:creationId xmlns:a16="http://schemas.microsoft.com/office/drawing/2014/main" id="{E2AC3E3D-06D4-2D81-0578-85DA5A260701}"/>
              </a:ext>
            </a:extLst>
          </p:cNvPr>
          <p:cNvSpPr/>
          <p:nvPr/>
        </p:nvSpPr>
        <p:spPr>
          <a:xfrm rot="10800000" flipH="1">
            <a:off x="3979441" y="3195363"/>
            <a:ext cx="2545242" cy="2248495"/>
          </a:xfrm>
          <a:prstGeom prst="bentArrow">
            <a:avLst>
              <a:gd name="adj1" fmla="val 44880"/>
              <a:gd name="adj2" fmla="val 22440"/>
              <a:gd name="adj3" fmla="val 25000"/>
              <a:gd name="adj4" fmla="val 4375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742870E-D3FD-1A77-0AAF-36F855BFAA77}"/>
              </a:ext>
            </a:extLst>
          </p:cNvPr>
          <p:cNvSpPr/>
          <p:nvPr/>
        </p:nvSpPr>
        <p:spPr>
          <a:xfrm>
            <a:off x="4407832" y="2635525"/>
            <a:ext cx="1711352" cy="27534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Paraplanner Competencies (Options)</a:t>
            </a:r>
          </a:p>
        </p:txBody>
      </p:sp>
      <p:sp>
        <p:nvSpPr>
          <p:cNvPr id="8" name="Rectangle 7">
            <a:extLst>
              <a:ext uri="{FF2B5EF4-FFF2-40B4-BE49-F238E27FC236}">
                <a16:creationId xmlns:a16="http://schemas.microsoft.com/office/drawing/2014/main" id="{E20FEE4B-88FA-B537-72F4-95C69DC02F91}"/>
              </a:ext>
            </a:extLst>
          </p:cNvPr>
          <p:cNvSpPr/>
          <p:nvPr/>
        </p:nvSpPr>
        <p:spPr>
          <a:xfrm>
            <a:off x="4407831" y="4811489"/>
            <a:ext cx="1711352" cy="27534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Financial Planner Competencies (Options)</a:t>
            </a:r>
          </a:p>
        </p:txBody>
      </p:sp>
      <p:sp>
        <p:nvSpPr>
          <p:cNvPr id="9" name="Arrow: Right 8">
            <a:extLst>
              <a:ext uri="{FF2B5EF4-FFF2-40B4-BE49-F238E27FC236}">
                <a16:creationId xmlns:a16="http://schemas.microsoft.com/office/drawing/2014/main" id="{0CCFDEB7-8264-08CD-10E7-6C9A3C202EEB}"/>
              </a:ext>
            </a:extLst>
          </p:cNvPr>
          <p:cNvSpPr/>
          <p:nvPr/>
        </p:nvSpPr>
        <p:spPr>
          <a:xfrm>
            <a:off x="1854202" y="3278335"/>
            <a:ext cx="2704631" cy="1145530"/>
          </a:xfrm>
          <a:prstGeom prst="rightArrow">
            <a:avLst>
              <a:gd name="adj1" fmla="val 100000"/>
              <a:gd name="adj2" fmla="val 50000"/>
            </a:avLst>
          </a:prstGeom>
          <a:solidFill>
            <a:schemeClr val="accent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FA61843-2A82-E899-6C7C-4666FC11C327}"/>
              </a:ext>
            </a:extLst>
          </p:cNvPr>
          <p:cNvSpPr/>
          <p:nvPr/>
        </p:nvSpPr>
        <p:spPr>
          <a:xfrm>
            <a:off x="6572744" y="2635522"/>
            <a:ext cx="1378065" cy="27534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Paraplanner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(End-Point-Assessment)</a:t>
            </a:r>
          </a:p>
        </p:txBody>
      </p:sp>
      <p:sp>
        <p:nvSpPr>
          <p:cNvPr id="11" name="Rectangle 10">
            <a:extLst>
              <a:ext uri="{FF2B5EF4-FFF2-40B4-BE49-F238E27FC236}">
                <a16:creationId xmlns:a16="http://schemas.microsoft.com/office/drawing/2014/main" id="{1058A147-3E15-27DE-F5C9-5042DBCCAD44}"/>
              </a:ext>
            </a:extLst>
          </p:cNvPr>
          <p:cNvSpPr/>
          <p:nvPr/>
        </p:nvSpPr>
        <p:spPr>
          <a:xfrm>
            <a:off x="6572743" y="4811486"/>
            <a:ext cx="1378065" cy="27534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Financial Planner (End-Point-Assessment)</a:t>
            </a:r>
          </a:p>
        </p:txBody>
      </p:sp>
      <p:sp>
        <p:nvSpPr>
          <p:cNvPr id="12" name="Scroll: Vertical 11">
            <a:extLst>
              <a:ext uri="{FF2B5EF4-FFF2-40B4-BE49-F238E27FC236}">
                <a16:creationId xmlns:a16="http://schemas.microsoft.com/office/drawing/2014/main" id="{9BC24457-E96E-8EA9-E37F-7ABEE93CFB51}"/>
              </a:ext>
            </a:extLst>
          </p:cNvPr>
          <p:cNvSpPr/>
          <p:nvPr/>
        </p:nvSpPr>
        <p:spPr>
          <a:xfrm>
            <a:off x="8393154" y="2256291"/>
            <a:ext cx="1614253" cy="1008000"/>
          </a:xfrm>
          <a:prstGeom prst="verticalScroll">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Paraplanner Apprenticeship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Scroll: Vertical 12">
            <a:extLst>
              <a:ext uri="{FF2B5EF4-FFF2-40B4-BE49-F238E27FC236}">
                <a16:creationId xmlns:a16="http://schemas.microsoft.com/office/drawing/2014/main" id="{D54C578A-DF44-7D34-198A-EB5FDEA4B328}"/>
              </a:ext>
            </a:extLst>
          </p:cNvPr>
          <p:cNvSpPr/>
          <p:nvPr/>
        </p:nvSpPr>
        <p:spPr>
          <a:xfrm>
            <a:off x="8393154" y="4428662"/>
            <a:ext cx="1614253" cy="1008000"/>
          </a:xfrm>
          <a:prstGeom prst="verticalScroll">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Financial Planner Apprenticeship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ibbon: Curved and Tilted Down 13">
            <a:extLst>
              <a:ext uri="{FF2B5EF4-FFF2-40B4-BE49-F238E27FC236}">
                <a16:creationId xmlns:a16="http://schemas.microsoft.com/office/drawing/2014/main" id="{95C00785-DD6A-2D87-8444-4229C5D69115}"/>
              </a:ext>
            </a:extLst>
          </p:cNvPr>
          <p:cNvSpPr/>
          <p:nvPr/>
        </p:nvSpPr>
        <p:spPr>
          <a:xfrm>
            <a:off x="8994750" y="5126496"/>
            <a:ext cx="411060" cy="218114"/>
          </a:xfrm>
          <a:prstGeom prst="ellipseRibb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ibbon: Curved and Tilted Down 14">
            <a:extLst>
              <a:ext uri="{FF2B5EF4-FFF2-40B4-BE49-F238E27FC236}">
                <a16:creationId xmlns:a16="http://schemas.microsoft.com/office/drawing/2014/main" id="{48A2B1C3-4963-73EE-6E68-88FE0B9A046A}"/>
              </a:ext>
            </a:extLst>
          </p:cNvPr>
          <p:cNvSpPr/>
          <p:nvPr/>
        </p:nvSpPr>
        <p:spPr>
          <a:xfrm>
            <a:off x="8994750" y="2952082"/>
            <a:ext cx="411060" cy="218114"/>
          </a:xfrm>
          <a:prstGeom prst="ellipseRibb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Star: 5 Points 16">
            <a:extLst>
              <a:ext uri="{FF2B5EF4-FFF2-40B4-BE49-F238E27FC236}">
                <a16:creationId xmlns:a16="http://schemas.microsoft.com/office/drawing/2014/main" id="{CFE7A247-362F-EADA-10A6-CCE7F5F65F98}"/>
              </a:ext>
            </a:extLst>
          </p:cNvPr>
          <p:cNvSpPr/>
          <p:nvPr/>
        </p:nvSpPr>
        <p:spPr>
          <a:xfrm>
            <a:off x="9166724" y="5218776"/>
            <a:ext cx="83890" cy="83889"/>
          </a:xfrm>
          <a:prstGeom prst="star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Star: 5 Points 17">
            <a:extLst>
              <a:ext uri="{FF2B5EF4-FFF2-40B4-BE49-F238E27FC236}">
                <a16:creationId xmlns:a16="http://schemas.microsoft.com/office/drawing/2014/main" id="{BCB31247-F063-A1BD-E8B9-790C38655A1D}"/>
              </a:ext>
            </a:extLst>
          </p:cNvPr>
          <p:cNvSpPr/>
          <p:nvPr/>
        </p:nvSpPr>
        <p:spPr>
          <a:xfrm>
            <a:off x="9166724" y="3048854"/>
            <a:ext cx="83890" cy="83889"/>
          </a:xfrm>
          <a:prstGeom prst="star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5B0127D8-0A0F-A2B3-8FE1-02A8C4EA006A}"/>
              </a:ext>
            </a:extLst>
          </p:cNvPr>
          <p:cNvSpPr/>
          <p:nvPr/>
        </p:nvSpPr>
        <p:spPr>
          <a:xfrm>
            <a:off x="2060635" y="3713430"/>
            <a:ext cx="2033512" cy="27534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Core Competencies (Including Qualifications)</a:t>
            </a:r>
          </a:p>
        </p:txBody>
      </p:sp>
      <p:cxnSp>
        <p:nvCxnSpPr>
          <p:cNvPr id="21" name="Straight Connector 20">
            <a:extLst>
              <a:ext uri="{FF2B5EF4-FFF2-40B4-BE49-F238E27FC236}">
                <a16:creationId xmlns:a16="http://schemas.microsoft.com/office/drawing/2014/main" id="{8ECC4A9F-062E-67FB-6324-682FD60B721A}"/>
              </a:ext>
            </a:extLst>
          </p:cNvPr>
          <p:cNvCxnSpPr/>
          <p:nvPr/>
        </p:nvCxnSpPr>
        <p:spPr>
          <a:xfrm>
            <a:off x="5959357" y="3278335"/>
            <a:ext cx="0" cy="114553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5A6F7FCA-1C83-E247-D0D6-40321B2B28F0}"/>
              </a:ext>
            </a:extLst>
          </p:cNvPr>
          <p:cNvSpPr txBox="1">
            <a:spLocks/>
          </p:cNvSpPr>
          <p:nvPr/>
        </p:nvSpPr>
        <p:spPr>
          <a:xfrm>
            <a:off x="5688872" y="3666220"/>
            <a:ext cx="1395250" cy="373995"/>
          </a:xfrm>
          <a:prstGeom prst="rect">
            <a:avLst/>
          </a:prstGeom>
        </p:spPr>
        <p:txBody>
          <a:bodyPr vert="horz" lIns="91440" tIns="45720" rIns="91440" bIns="45720" rtlCol="0" anchor="ctr">
            <a:noAutofit/>
          </a:bodyPr>
          <a:lstStyle>
            <a:lvl1pPr algn="l" defTabSz="685800" rtl="0" eaLnBrk="1" latinLnBrk="0" hangingPunct="1">
              <a:lnSpc>
                <a:spcPts val="3100"/>
              </a:lnSpc>
              <a:spcBef>
                <a:spcPct val="0"/>
              </a:spcBef>
              <a:buNone/>
              <a:defRPr sz="3000" b="1"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4F81BD"/>
                </a:solidFill>
                <a:effectLst/>
                <a:uLnTx/>
                <a:uFillTx/>
                <a:latin typeface="Calibri"/>
                <a:ea typeface="+mj-ea"/>
                <a:cs typeface="+mj-cs"/>
              </a:rPr>
              <a:t>Gateway</a:t>
            </a:r>
            <a:endParaRPr kumimoji="0" lang="en-US" sz="1400" b="1" i="0" u="none" strike="noStrike" kern="1200" cap="none" spc="0" normalizeH="0" baseline="0" noProof="0" dirty="0">
              <a:ln>
                <a:noFill/>
              </a:ln>
              <a:solidFill>
                <a:srgbClr val="4F81BD"/>
              </a:solidFill>
              <a:effectLst/>
              <a:uLnTx/>
              <a:uFillTx/>
              <a:latin typeface="Calibri"/>
              <a:ea typeface="+mj-ea"/>
              <a:cs typeface="+mj-cs"/>
            </a:endParaRPr>
          </a:p>
        </p:txBody>
      </p:sp>
      <p:cxnSp>
        <p:nvCxnSpPr>
          <p:cNvPr id="23" name="Straight Connector 22">
            <a:extLst>
              <a:ext uri="{FF2B5EF4-FFF2-40B4-BE49-F238E27FC236}">
                <a16:creationId xmlns:a16="http://schemas.microsoft.com/office/drawing/2014/main" id="{9766F501-060F-514E-0B5A-26D0B9EBDA19}"/>
              </a:ext>
            </a:extLst>
          </p:cNvPr>
          <p:cNvCxnSpPr>
            <a:cxnSpLocks/>
          </p:cNvCxnSpPr>
          <p:nvPr/>
        </p:nvCxnSpPr>
        <p:spPr>
          <a:xfrm>
            <a:off x="6084464" y="3582901"/>
            <a:ext cx="604066" cy="0"/>
          </a:xfrm>
          <a:prstGeom prst="line">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9F717-A392-7774-9735-5AEE5BDE4D2F}"/>
              </a:ext>
            </a:extLst>
          </p:cNvPr>
          <p:cNvCxnSpPr>
            <a:cxnSpLocks/>
          </p:cNvCxnSpPr>
          <p:nvPr/>
        </p:nvCxnSpPr>
        <p:spPr>
          <a:xfrm>
            <a:off x="6084464" y="4154401"/>
            <a:ext cx="604066" cy="0"/>
          </a:xfrm>
          <a:prstGeom prst="line">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237D80C-5A4E-7741-E68A-182268BC9CDC}"/>
              </a:ext>
            </a:extLst>
          </p:cNvPr>
          <p:cNvSpPr txBox="1"/>
          <p:nvPr/>
        </p:nvSpPr>
        <p:spPr>
          <a:xfrm>
            <a:off x="2698896" y="6035339"/>
            <a:ext cx="765157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6"/>
              </a:rPr>
              <a:t>https://skillsengland.education.gov.uk/apprenticeships/st1301-v1-0</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802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C5DD-B83D-8DA3-E528-8BD74477C66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D963ADB9-CE77-06C4-4275-C5E706C36E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DB8CC9BF-6768-DDB6-DE9B-19E5C01C8315}"/>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End Point Assessment</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sp>
        <p:nvSpPr>
          <p:cNvPr id="2" name="Title 27">
            <a:extLst>
              <a:ext uri="{FF2B5EF4-FFF2-40B4-BE49-F238E27FC236}">
                <a16:creationId xmlns:a16="http://schemas.microsoft.com/office/drawing/2014/main" id="{312A2817-DB97-557C-F16B-169DC385EC22}"/>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The Requirements…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
        <p:nvSpPr>
          <p:cNvPr id="9" name="Rounded Rectangle 7">
            <a:extLst>
              <a:ext uri="{FF2B5EF4-FFF2-40B4-BE49-F238E27FC236}">
                <a16:creationId xmlns:a16="http://schemas.microsoft.com/office/drawing/2014/main" id="{9EF42203-6E7E-19BB-42D7-4E0666FAD078}"/>
              </a:ext>
            </a:extLst>
          </p:cNvPr>
          <p:cNvSpPr/>
          <p:nvPr/>
        </p:nvSpPr>
        <p:spPr>
          <a:xfrm>
            <a:off x="8073547" y="2379760"/>
            <a:ext cx="3600000" cy="3857551"/>
          </a:xfrm>
          <a:prstGeom prst="roundRect">
            <a:avLst>
              <a:gd name="adj" fmla="val 5327"/>
            </a:avLst>
          </a:prstGeom>
          <a:solidFill>
            <a:schemeClr val="accent3"/>
          </a:solidFill>
          <a:ln w="57150" cap="flat" cmpd="sng" algn="ctr">
            <a:solidFill>
              <a:schemeClr val="tx2"/>
            </a:solidFill>
            <a:prstDash val="solid"/>
          </a:ln>
          <a:effectLst/>
        </p:spPr>
        <p:txBody>
          <a:bodyPr tIns="216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A project with a case study financial report</a:t>
            </a:r>
          </a:p>
        </p:txBody>
      </p:sp>
      <p:sp>
        <p:nvSpPr>
          <p:cNvPr id="10" name="Rounded Rectangle 8">
            <a:extLst>
              <a:ext uri="{FF2B5EF4-FFF2-40B4-BE49-F238E27FC236}">
                <a16:creationId xmlns:a16="http://schemas.microsoft.com/office/drawing/2014/main" id="{C644282A-DA1F-35B0-DBE3-2E3D73DD0F66}"/>
              </a:ext>
            </a:extLst>
          </p:cNvPr>
          <p:cNvSpPr/>
          <p:nvPr/>
        </p:nvSpPr>
        <p:spPr>
          <a:xfrm>
            <a:off x="4296000" y="2379760"/>
            <a:ext cx="3600000" cy="3857551"/>
          </a:xfrm>
          <a:prstGeom prst="roundRect">
            <a:avLst>
              <a:gd name="adj" fmla="val 5327"/>
            </a:avLst>
          </a:prstGeom>
          <a:solidFill>
            <a:schemeClr val="accent2"/>
          </a:solidFill>
          <a:ln w="57150" cap="flat" cmpd="sng" algn="ctr">
            <a:solidFill>
              <a:schemeClr val="tx2"/>
            </a:solidFill>
            <a:prstDash val="solid"/>
          </a:ln>
          <a:effectLst/>
        </p:spPr>
        <p:txBody>
          <a:bodyPr tIns="216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Professional Discussion with Portfolio of Evidence</a:t>
            </a:r>
            <a:endParaRPr kumimoji="0" lang="en-GB" sz="20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p:txBody>
      </p:sp>
      <p:sp>
        <p:nvSpPr>
          <p:cNvPr id="11" name="Rounded Rectangle 7">
            <a:extLst>
              <a:ext uri="{FF2B5EF4-FFF2-40B4-BE49-F238E27FC236}">
                <a16:creationId xmlns:a16="http://schemas.microsoft.com/office/drawing/2014/main" id="{F5EB1552-E7CE-EB6C-E078-893C7172C5CB}"/>
              </a:ext>
            </a:extLst>
          </p:cNvPr>
          <p:cNvSpPr/>
          <p:nvPr/>
        </p:nvSpPr>
        <p:spPr>
          <a:xfrm>
            <a:off x="518453" y="2379760"/>
            <a:ext cx="3600000" cy="3857551"/>
          </a:xfrm>
          <a:prstGeom prst="roundRect">
            <a:avLst>
              <a:gd name="adj" fmla="val 5327"/>
            </a:avLst>
          </a:prstGeom>
          <a:solidFill>
            <a:schemeClr val="accent4"/>
          </a:solidFill>
          <a:ln w="57150" cap="flat" cmpd="sng" algn="ctr">
            <a:solidFill>
              <a:schemeClr val="tx2"/>
            </a:solidFill>
            <a:prstDash val="solid"/>
          </a:ln>
          <a:effectLst/>
        </p:spPr>
        <p:txBody>
          <a:bodyPr tIns="216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Integrated Qualification Unit (Regulation &amp; Ethics (or equivalent)</a:t>
            </a:r>
          </a:p>
        </p:txBody>
      </p:sp>
      <p:pic>
        <p:nvPicPr>
          <p:cNvPr id="12" name="Picture 11">
            <a:extLst>
              <a:ext uri="{FF2B5EF4-FFF2-40B4-BE49-F238E27FC236}">
                <a16:creationId xmlns:a16="http://schemas.microsoft.com/office/drawing/2014/main" id="{56FC08C5-335E-961D-2480-1E5782DDA755}"/>
              </a:ext>
            </a:extLst>
          </p:cNvPr>
          <p:cNvPicPr>
            <a:picLocks noChangeAspect="1"/>
          </p:cNvPicPr>
          <p:nvPr/>
        </p:nvPicPr>
        <p:blipFill>
          <a:blip r:embed="rId5"/>
          <a:stretch>
            <a:fillRect/>
          </a:stretch>
        </p:blipFill>
        <p:spPr>
          <a:xfrm>
            <a:off x="1796758" y="3585799"/>
            <a:ext cx="1043390" cy="1080000"/>
          </a:xfrm>
          <a:prstGeom prst="rect">
            <a:avLst/>
          </a:prstGeom>
        </p:spPr>
      </p:pic>
      <p:pic>
        <p:nvPicPr>
          <p:cNvPr id="13" name="Picture 12">
            <a:extLst>
              <a:ext uri="{FF2B5EF4-FFF2-40B4-BE49-F238E27FC236}">
                <a16:creationId xmlns:a16="http://schemas.microsoft.com/office/drawing/2014/main" id="{B35E2A48-AFAB-8159-3A98-E29F71AAE1C2}"/>
              </a:ext>
            </a:extLst>
          </p:cNvPr>
          <p:cNvPicPr>
            <a:picLocks noChangeAspect="1"/>
          </p:cNvPicPr>
          <p:nvPr/>
        </p:nvPicPr>
        <p:blipFill>
          <a:blip r:embed="rId6"/>
          <a:stretch>
            <a:fillRect/>
          </a:stretch>
        </p:blipFill>
        <p:spPr>
          <a:xfrm>
            <a:off x="5556000" y="3585799"/>
            <a:ext cx="1080000" cy="1080000"/>
          </a:xfrm>
          <a:prstGeom prst="rect">
            <a:avLst/>
          </a:prstGeom>
        </p:spPr>
      </p:pic>
      <p:pic>
        <p:nvPicPr>
          <p:cNvPr id="14" name="Picture 13">
            <a:extLst>
              <a:ext uri="{FF2B5EF4-FFF2-40B4-BE49-F238E27FC236}">
                <a16:creationId xmlns:a16="http://schemas.microsoft.com/office/drawing/2014/main" id="{E4F7E076-EED9-E7C3-7131-C2294F32F02B}"/>
              </a:ext>
            </a:extLst>
          </p:cNvPr>
          <p:cNvPicPr>
            <a:picLocks noChangeAspect="1"/>
          </p:cNvPicPr>
          <p:nvPr/>
        </p:nvPicPr>
        <p:blipFill>
          <a:blip r:embed="rId7"/>
          <a:stretch>
            <a:fillRect/>
          </a:stretch>
        </p:blipFill>
        <p:spPr>
          <a:xfrm>
            <a:off x="9336816" y="3585799"/>
            <a:ext cx="1080000" cy="1080000"/>
          </a:xfrm>
          <a:prstGeom prst="rect">
            <a:avLst/>
          </a:prstGeom>
        </p:spPr>
      </p:pic>
    </p:spTree>
    <p:extLst>
      <p:ext uri="{BB962C8B-B14F-4D97-AF65-F5344CB8AC3E}">
        <p14:creationId xmlns:p14="http://schemas.microsoft.com/office/powerpoint/2010/main" val="48450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7BE1-647A-3E9E-AE48-EFA20F8EDB69}"/>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B5D649E-3B3D-4C59-D345-4A74A0B2BE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832ECC47-09F8-C086-1151-3470EE78DD54}"/>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3200" dirty="0">
                <a:solidFill>
                  <a:srgbClr val="4D386C"/>
                </a:solidFill>
                <a:latin typeface="Trebuchet MS" panose="020B0603020202020204" pitchFamily="34" charset="0"/>
              </a:rPr>
              <a:t>The Apprentice</a:t>
            </a:r>
            <a:endParaRPr lang="en-GB" sz="3200" dirty="0">
              <a:solidFill>
                <a:srgbClr val="4D386C"/>
              </a:solidFill>
              <a:latin typeface="Trebuchet MS" panose="020B0603020202020204" pitchFamily="34" charset="0"/>
            </a:endParaRPr>
          </a:p>
        </p:txBody>
      </p:sp>
      <p:pic>
        <p:nvPicPr>
          <p:cNvPr id="2" name="Picture 10" descr="The Apprentice 2023 - Meet the candidates of series 17 - Media Centre">
            <a:extLst>
              <a:ext uri="{FF2B5EF4-FFF2-40B4-BE49-F238E27FC236}">
                <a16:creationId xmlns:a16="http://schemas.microsoft.com/office/drawing/2014/main" id="{8A051D04-4BF5-19D7-7626-788222725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808" y="1406362"/>
            <a:ext cx="8844384" cy="497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692A7-AC03-A081-100E-917B16295E07}"/>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D4163232-DE9C-92A9-4E61-5CA25AA713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0085588D-8B92-6964-54EA-A6CC4C0ABA4A}"/>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Professional Qualifications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sp>
        <p:nvSpPr>
          <p:cNvPr id="2" name="Title 27">
            <a:extLst>
              <a:ext uri="{FF2B5EF4-FFF2-40B4-BE49-F238E27FC236}">
                <a16:creationId xmlns:a16="http://schemas.microsoft.com/office/drawing/2014/main" id="{24753039-0245-3AF0-8A5D-1135D2DC54AB}"/>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Three Qualifications Options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
        <p:nvSpPr>
          <p:cNvPr id="3" name="Rounded Rectangle 7">
            <a:extLst>
              <a:ext uri="{FF2B5EF4-FFF2-40B4-BE49-F238E27FC236}">
                <a16:creationId xmlns:a16="http://schemas.microsoft.com/office/drawing/2014/main" id="{3CA6DEE3-A6A7-DBAF-A1B9-2ED7243130A6}"/>
              </a:ext>
            </a:extLst>
          </p:cNvPr>
          <p:cNvSpPr/>
          <p:nvPr/>
        </p:nvSpPr>
        <p:spPr>
          <a:xfrm>
            <a:off x="526588" y="1794885"/>
            <a:ext cx="3556548" cy="3600400"/>
          </a:xfrm>
          <a:prstGeom prst="roundRect">
            <a:avLst>
              <a:gd name="adj" fmla="val 5327"/>
            </a:avLst>
          </a:prstGeom>
          <a:noFill/>
          <a:ln>
            <a:solidFill>
              <a:srgbClr val="1D2775"/>
            </a:solidFill>
          </a:ln>
        </p:spPr>
        <p:style>
          <a:lnRef idx="2">
            <a:schemeClr val="accent6"/>
          </a:lnRef>
          <a:fillRef idx="1">
            <a:schemeClr val="lt1"/>
          </a:fillRef>
          <a:effectRef idx="0">
            <a:schemeClr val="accent6"/>
          </a:effectRef>
          <a:fontRef idx="minor">
            <a:schemeClr val="dk1"/>
          </a:fontRef>
        </p:style>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31F20"/>
                </a:solidFill>
                <a:effectLst/>
                <a:uLnTx/>
                <a:uFillTx/>
                <a:latin typeface="Calibri"/>
                <a:ea typeface="+mn-ea"/>
                <a:cs typeface="+mn-cs"/>
              </a:rPr>
              <a:t>Chartered Insurance Institute</a:t>
            </a: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Calibri"/>
                <a:ea typeface="+mn-ea"/>
                <a:cs typeface="+mn-cs"/>
              </a:rPr>
              <a:t>Level 4 Diploma in Regulated Financial Planning</a:t>
            </a:r>
          </a:p>
        </p:txBody>
      </p:sp>
      <p:sp>
        <p:nvSpPr>
          <p:cNvPr id="4" name="Rounded Rectangle 8">
            <a:extLst>
              <a:ext uri="{FF2B5EF4-FFF2-40B4-BE49-F238E27FC236}">
                <a16:creationId xmlns:a16="http://schemas.microsoft.com/office/drawing/2014/main" id="{72EA639B-70D8-BAD7-C9EE-D544D8C6C907}"/>
              </a:ext>
            </a:extLst>
          </p:cNvPr>
          <p:cNvSpPr/>
          <p:nvPr/>
        </p:nvSpPr>
        <p:spPr>
          <a:xfrm>
            <a:off x="4305328" y="1794885"/>
            <a:ext cx="3556548" cy="3600400"/>
          </a:xfrm>
          <a:prstGeom prst="roundRect">
            <a:avLst>
              <a:gd name="adj" fmla="val 5327"/>
            </a:avLst>
          </a:prstGeom>
          <a:noFill/>
          <a:ln>
            <a:solidFill>
              <a:srgbClr val="1D2775"/>
            </a:solidFill>
          </a:ln>
        </p:spPr>
        <p:style>
          <a:lnRef idx="2">
            <a:schemeClr val="accent6"/>
          </a:lnRef>
          <a:fillRef idx="1">
            <a:schemeClr val="lt1"/>
          </a:fillRef>
          <a:effectRef idx="0">
            <a:schemeClr val="accent6"/>
          </a:effectRef>
          <a:fontRef idx="minor">
            <a:schemeClr val="dk1"/>
          </a:fontRef>
        </p:style>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31F20"/>
                </a:solidFill>
                <a:effectLst/>
                <a:uLnTx/>
                <a:uFillTx/>
                <a:latin typeface="Calibri"/>
                <a:ea typeface="+mn-ea"/>
                <a:cs typeface="+mn-cs"/>
              </a:rPr>
              <a:t>Chartered Institute for Securities &amp; Investment</a:t>
            </a: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Calibri"/>
                <a:ea typeface="+mn-ea"/>
                <a:cs typeface="+mn-cs"/>
              </a:rPr>
              <a:t>Level 4 Diploma in Investment Advice</a:t>
            </a:r>
          </a:p>
        </p:txBody>
      </p:sp>
      <p:sp>
        <p:nvSpPr>
          <p:cNvPr id="5" name="Rounded Rectangle 9">
            <a:extLst>
              <a:ext uri="{FF2B5EF4-FFF2-40B4-BE49-F238E27FC236}">
                <a16:creationId xmlns:a16="http://schemas.microsoft.com/office/drawing/2014/main" id="{35402255-C9E4-0DA4-F46B-3B806E2A2A55}"/>
              </a:ext>
            </a:extLst>
          </p:cNvPr>
          <p:cNvSpPr/>
          <p:nvPr/>
        </p:nvSpPr>
        <p:spPr>
          <a:xfrm>
            <a:off x="8084068" y="1801548"/>
            <a:ext cx="3556548" cy="3600400"/>
          </a:xfrm>
          <a:prstGeom prst="roundRect">
            <a:avLst>
              <a:gd name="adj" fmla="val 5327"/>
            </a:avLst>
          </a:prstGeom>
          <a:noFill/>
          <a:ln>
            <a:solidFill>
              <a:srgbClr val="1D2775"/>
            </a:solidFill>
          </a:ln>
        </p:spPr>
        <p:style>
          <a:lnRef idx="2">
            <a:schemeClr val="accent6"/>
          </a:lnRef>
          <a:fillRef idx="1">
            <a:schemeClr val="lt1"/>
          </a:fillRef>
          <a:effectRef idx="0">
            <a:schemeClr val="accent6"/>
          </a:effectRef>
          <a:fontRef idx="minor">
            <a:schemeClr val="dk1"/>
          </a:fontRef>
        </p:style>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31F20"/>
                </a:solidFill>
                <a:effectLst/>
                <a:uLnTx/>
                <a:uFillTx/>
                <a:latin typeface="Calibri"/>
                <a:ea typeface="+mn-ea"/>
                <a:cs typeface="+mn-cs"/>
              </a:rPr>
              <a:t>Chartered Insurance Institute</a:t>
            </a: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Calibri"/>
                <a:ea typeface="+mn-ea"/>
                <a:cs typeface="+mn-cs"/>
              </a:rPr>
              <a:t>Level 4 Diploma for Financial Advisers</a:t>
            </a:r>
            <a:endParaRPr kumimoji="0" lang="en-GB" sz="1600" b="0" i="0" u="none" strike="noStrike" kern="1200" cap="none" spc="0" normalizeH="0" baseline="0" noProof="0" dirty="0">
              <a:ln>
                <a:noFill/>
              </a:ln>
              <a:solidFill>
                <a:srgbClr val="231F20"/>
              </a:solidFill>
              <a:effectLst/>
              <a:uLnTx/>
              <a:uFillTx/>
              <a:latin typeface="Calibri"/>
              <a:ea typeface="+mn-ea"/>
              <a:cs typeface="+mn-cs"/>
            </a:endParaRPr>
          </a:p>
        </p:txBody>
      </p:sp>
      <p:pic>
        <p:nvPicPr>
          <p:cNvPr id="6" name="Picture 2" descr="Davies Professional Education VP ...">
            <a:extLst>
              <a:ext uri="{FF2B5EF4-FFF2-40B4-BE49-F238E27FC236}">
                <a16:creationId xmlns:a16="http://schemas.microsoft.com/office/drawing/2014/main" id="{4E3DDCAA-AA82-9B7C-7A00-5EDF196911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073" b="14073"/>
          <a:stretch/>
        </p:blipFill>
        <p:spPr bwMode="auto">
          <a:xfrm>
            <a:off x="1135764" y="3284984"/>
            <a:ext cx="2387788" cy="1029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hartered Institute for Securities and ...">
            <a:extLst>
              <a:ext uri="{FF2B5EF4-FFF2-40B4-BE49-F238E27FC236}">
                <a16:creationId xmlns:a16="http://schemas.microsoft.com/office/drawing/2014/main" id="{46AE5294-56E0-DB27-07E2-88E4E3247A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888" y="3430606"/>
            <a:ext cx="1928900" cy="934498"/>
          </a:xfrm>
          <a:prstGeom prst="rect">
            <a:avLst/>
          </a:prstGeom>
          <a:noFill/>
          <a:extLst>
            <a:ext uri="{909E8E84-426E-40DD-AFC4-6F175D3DCCD1}">
              <a14:hiddenFill xmlns:a14="http://schemas.microsoft.com/office/drawing/2010/main">
                <a:solidFill>
                  <a:srgbClr val="FFFFFF"/>
                </a:solidFill>
              </a14:hiddenFill>
            </a:ext>
          </a:extLst>
        </p:spPr>
      </p:pic>
      <p:pic>
        <p:nvPicPr>
          <p:cNvPr id="12" name="x_x_Picture 1" descr="A close-up of a logo&#10;&#10;AI-generated content may be incorrect.">
            <a:extLst>
              <a:ext uri="{FF2B5EF4-FFF2-40B4-BE49-F238E27FC236}">
                <a16:creationId xmlns:a16="http://schemas.microsoft.com/office/drawing/2014/main" id="{D47B7615-D42D-335A-67F1-5C30FAE49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4352" y="3284984"/>
            <a:ext cx="13589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0173335-B292-8086-B69C-36FEAE2A404D}"/>
              </a:ext>
            </a:extLst>
          </p:cNvPr>
          <p:cNvSpPr txBox="1"/>
          <p:nvPr/>
        </p:nvSpPr>
        <p:spPr>
          <a:xfrm>
            <a:off x="526588" y="5561370"/>
            <a:ext cx="1147406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Explore the full range of Financial Services Apprenticeship Standards — from Level 2 to Level 6 — including the newly revised Level 3 Financial Services Standard launched on 1st November. Visit the Skills England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8"/>
              </a:rPr>
              <a:t>https://skillsengland.education.gov.uk/apprenticeships/</a:t>
            </a:r>
            <a:r>
              <a:rPr kumimoji="0" lang="en-US" sz="1800" b="0" i="0" u="none" strike="noStrike" kern="1200" cap="none" spc="0" normalizeH="0" baseline="0" noProof="0" dirty="0">
                <a:ln>
                  <a:noFill/>
                </a:ln>
                <a:solidFill>
                  <a:prstClr val="black"/>
                </a:solidFill>
                <a:effectLst/>
                <a:uLnTx/>
                <a:uFillTx/>
                <a:latin typeface="Calibri"/>
                <a:ea typeface="+mn-ea"/>
                <a:cs typeface="+mn-cs"/>
              </a:rPr>
              <a:t>  to discover approved training providers and programme details.</a:t>
            </a:r>
          </a:p>
        </p:txBody>
      </p:sp>
    </p:spTree>
    <p:extLst>
      <p:ext uri="{BB962C8B-B14F-4D97-AF65-F5344CB8AC3E}">
        <p14:creationId xmlns:p14="http://schemas.microsoft.com/office/powerpoint/2010/main" val="331658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FBC6968A-EBBC-E7A4-2047-AAE87E0530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3B4CEA-C7A6-2703-37E9-B8704903B0F2}"/>
              </a:ext>
            </a:extLst>
          </p:cNvPr>
          <p:cNvSpPr txBox="1"/>
          <p:nvPr/>
        </p:nvSpPr>
        <p:spPr>
          <a:xfrm>
            <a:off x="1415480" y="2819401"/>
            <a:ext cx="8496944" cy="12362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srgbClr val="FFFFFF"/>
                </a:solidFill>
                <a:effectLst/>
                <a:uLnTx/>
                <a:uFillTx/>
                <a:latin typeface="Trebuchet MS"/>
                <a:ea typeface="+mn-ea"/>
                <a:cs typeface="Trebuchet MS"/>
              </a:rPr>
              <a:t>A Career Pathway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dirty="0">
                <a:ln>
                  <a:noFill/>
                </a:ln>
                <a:solidFill>
                  <a:srgbClr val="FFFFFF"/>
                </a:solidFill>
                <a:effectLst/>
                <a:uLnTx/>
                <a:uFillTx/>
                <a:latin typeface="Trebuchet MS"/>
                <a:ea typeface="+mn-ea"/>
                <a:cs typeface="Trebuchet MS"/>
              </a:rPr>
              <a:t>How Apprenticeships could be used as a training and development pathway for new and existing talent</a:t>
            </a:r>
          </a:p>
        </p:txBody>
      </p:sp>
      <p:pic>
        <p:nvPicPr>
          <p:cNvPr id="4" name="Picture 3">
            <a:extLst>
              <a:ext uri="{FF2B5EF4-FFF2-40B4-BE49-F238E27FC236}">
                <a16:creationId xmlns:a16="http://schemas.microsoft.com/office/drawing/2014/main" id="{532A3EFF-4DBD-E4B8-21B5-C3C86B690DD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Tree>
    <p:extLst>
      <p:ext uri="{BB962C8B-B14F-4D97-AF65-F5344CB8AC3E}">
        <p14:creationId xmlns:p14="http://schemas.microsoft.com/office/powerpoint/2010/main" val="15646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79D0-7233-C6E4-9CDA-B8453C73429B}"/>
            </a:ext>
          </a:extLst>
        </p:cNvPr>
        <p:cNvGrpSpPr/>
        <p:nvPr/>
      </p:nvGrpSpPr>
      <p:grpSpPr>
        <a:xfrm>
          <a:off x="0" y="0"/>
          <a:ext cx="0" cy="0"/>
          <a:chOff x="0" y="0"/>
          <a:chExt cx="0" cy="0"/>
        </a:xfrm>
      </p:grpSpPr>
      <p:sp>
        <p:nvSpPr>
          <p:cNvPr id="2" name="Title 27">
            <a:extLst>
              <a:ext uri="{FF2B5EF4-FFF2-40B4-BE49-F238E27FC236}">
                <a16:creationId xmlns:a16="http://schemas.microsoft.com/office/drawing/2014/main" id="{BB0A9B13-89BD-9275-DC77-883ED822E04D}"/>
              </a:ext>
            </a:extLst>
          </p:cNvPr>
          <p:cNvSpPr txBox="1">
            <a:spLocks/>
          </p:cNvSpPr>
          <p:nvPr/>
        </p:nvSpPr>
        <p:spPr bwMode="auto">
          <a:xfrm>
            <a:off x="983432" y="263362"/>
            <a:ext cx="8136904"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L4 Apprenticeship Standard</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6" name="Picture 5">
            <a:extLst>
              <a:ext uri="{FF2B5EF4-FFF2-40B4-BE49-F238E27FC236}">
                <a16:creationId xmlns:a16="http://schemas.microsoft.com/office/drawing/2014/main" id="{C9882DE0-7981-AD19-ABBD-8C03992E1B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pic>
        <p:nvPicPr>
          <p:cNvPr id="3" name="Picture 8" descr="Blank Laptop Screen Images - Free ...">
            <a:extLst>
              <a:ext uri="{FF2B5EF4-FFF2-40B4-BE49-F238E27FC236}">
                <a16:creationId xmlns:a16="http://schemas.microsoft.com/office/drawing/2014/main" id="{1ACC5351-54EE-6198-256E-8B0C44678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500" y="1245262"/>
            <a:ext cx="9001000" cy="4931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A282126-A915-BE4D-7D46-E9EEF6FFB4EB}"/>
              </a:ext>
            </a:extLst>
          </p:cNvPr>
          <p:cNvPicPr>
            <a:picLocks noChangeAspect="1"/>
          </p:cNvPicPr>
          <p:nvPr/>
        </p:nvPicPr>
        <p:blipFill>
          <a:blip r:embed="rId6"/>
          <a:stretch>
            <a:fillRect/>
          </a:stretch>
        </p:blipFill>
        <p:spPr>
          <a:xfrm>
            <a:off x="3071664" y="1700808"/>
            <a:ext cx="5975780" cy="2880320"/>
          </a:xfrm>
          <a:prstGeom prst="rect">
            <a:avLst/>
          </a:prstGeom>
        </p:spPr>
      </p:pic>
    </p:spTree>
    <p:extLst>
      <p:ext uri="{BB962C8B-B14F-4D97-AF65-F5344CB8AC3E}">
        <p14:creationId xmlns:p14="http://schemas.microsoft.com/office/powerpoint/2010/main" val="38963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7056-A040-E016-86C6-0887E543CA58}"/>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EF6E6384-4F3F-CF65-F3D1-00D0E907A4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863F0072-1002-72B4-A56A-CFC696D4476C}"/>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Financial Services Standards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2" name="Picture 1">
            <a:extLst>
              <a:ext uri="{FF2B5EF4-FFF2-40B4-BE49-F238E27FC236}">
                <a16:creationId xmlns:a16="http://schemas.microsoft.com/office/drawing/2014/main" id="{F6B1B303-3034-F320-988C-31E2CC3FD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7">
            <a:extLst>
              <a:ext uri="{FF2B5EF4-FFF2-40B4-BE49-F238E27FC236}">
                <a16:creationId xmlns:a16="http://schemas.microsoft.com/office/drawing/2014/main" id="{917A709A-7936-49B3-1D70-4925C96E64D6}"/>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A Range of Apprenticeship </a:t>
            </a:r>
            <a:r>
              <a:rPr lang="en-US" sz="2400" dirty="0">
                <a:solidFill>
                  <a:srgbClr val="C0504D"/>
                </a:solidFill>
                <a:latin typeface="Trebuchet MS" panose="020B0603020202020204" pitchFamily="34" charset="0"/>
              </a:rPr>
              <a:t>Option</a:t>
            </a: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s</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
        <p:nvSpPr>
          <p:cNvPr id="8" name="Rounded Rectangle 7">
            <a:extLst>
              <a:ext uri="{FF2B5EF4-FFF2-40B4-BE49-F238E27FC236}">
                <a16:creationId xmlns:a16="http://schemas.microsoft.com/office/drawing/2014/main" id="{C497CD60-1D76-420D-06F5-CCCF4DF19E48}"/>
              </a:ext>
            </a:extLst>
          </p:cNvPr>
          <p:cNvSpPr/>
          <p:nvPr/>
        </p:nvSpPr>
        <p:spPr>
          <a:xfrm>
            <a:off x="6267444" y="2252418"/>
            <a:ext cx="2500838" cy="2904736"/>
          </a:xfrm>
          <a:prstGeom prst="roundRect">
            <a:avLst>
              <a:gd name="adj" fmla="val 5327"/>
            </a:avLst>
          </a:prstGeom>
          <a:solidFill>
            <a:schemeClr val="accent3"/>
          </a:solidFill>
          <a:ln w="57150" cap="flat" cmpd="sng" algn="ctr">
            <a:solidFill>
              <a:schemeClr val="tx2"/>
            </a:solidFill>
            <a:prstDash val="solid"/>
          </a:ln>
          <a:effectLst/>
        </p:spPr>
        <p:txBody>
          <a:bodyPr tIns="468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0" dirty="0">
                <a:solidFill>
                  <a:schemeClr val="bg1"/>
                </a:solidFill>
              </a:rPr>
              <a:t>Paraplanner &amp; Financial Planner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br>
              <a:rPr lang="en-GB" sz="2000" b="1" kern="0" dirty="0">
                <a:solidFill>
                  <a:schemeClr val="bg1"/>
                </a:solidFill>
              </a:rPr>
            </a:br>
            <a:r>
              <a:rPr lang="en-GB" sz="2000" b="1" kern="0" dirty="0">
                <a:solidFill>
                  <a:schemeClr val="bg1"/>
                </a:solidFill>
              </a:rPr>
              <a:t>Level 4</a:t>
            </a:r>
            <a:endParaRPr kumimoji="0" lang="en-GB"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chemeClr val="bg1"/>
              </a:solidFill>
              <a:effectLst/>
              <a:uLnTx/>
              <a:uFillTx/>
            </a:endParaRPr>
          </a:p>
        </p:txBody>
      </p:sp>
      <p:sp>
        <p:nvSpPr>
          <p:cNvPr id="9" name="Rounded Rectangle 8">
            <a:extLst>
              <a:ext uri="{FF2B5EF4-FFF2-40B4-BE49-F238E27FC236}">
                <a16:creationId xmlns:a16="http://schemas.microsoft.com/office/drawing/2014/main" id="{2E7B58D5-9218-198E-1FF7-E4078D23D767}"/>
              </a:ext>
            </a:extLst>
          </p:cNvPr>
          <p:cNvSpPr/>
          <p:nvPr/>
        </p:nvSpPr>
        <p:spPr>
          <a:xfrm>
            <a:off x="3544319" y="2252420"/>
            <a:ext cx="2500838" cy="2904736"/>
          </a:xfrm>
          <a:prstGeom prst="roundRect">
            <a:avLst>
              <a:gd name="adj" fmla="val 5327"/>
            </a:avLst>
          </a:prstGeom>
          <a:solidFill>
            <a:schemeClr val="accent2"/>
          </a:solidFill>
          <a:ln w="57150" cap="flat" cmpd="sng" algn="ctr">
            <a:solidFill>
              <a:schemeClr val="tx2"/>
            </a:solidFill>
            <a:prstDash val="solid"/>
          </a:ln>
          <a:effectLst/>
        </p:spPr>
        <p:txBody>
          <a:bodyPr tIns="468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1"/>
                </a:solidFill>
                <a:effectLst/>
                <a:uLnTx/>
                <a:uFillTx/>
              </a:rPr>
              <a:t>Mortgage Adviser</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1"/>
                </a:solidFill>
                <a:effectLst/>
                <a:uLnTx/>
                <a:uFillTx/>
              </a:rPr>
              <a:t>Level 3</a:t>
            </a:r>
            <a:endParaRPr kumimoji="0" lang="en-GB" sz="1200" b="0" i="0" u="none" strike="noStrike" kern="0" cap="none" spc="0" normalizeH="0" baseline="0" noProof="0" dirty="0">
              <a:ln>
                <a:noFill/>
              </a:ln>
              <a:solidFill>
                <a:schemeClr val="bg1"/>
              </a:solidFill>
              <a:effectLst/>
              <a:uLnTx/>
              <a:uFillTx/>
            </a:endParaRPr>
          </a:p>
        </p:txBody>
      </p:sp>
      <p:sp>
        <p:nvSpPr>
          <p:cNvPr id="10" name="Rounded Rectangle 9">
            <a:extLst>
              <a:ext uri="{FF2B5EF4-FFF2-40B4-BE49-F238E27FC236}">
                <a16:creationId xmlns:a16="http://schemas.microsoft.com/office/drawing/2014/main" id="{3006ADEB-D79E-D27B-227E-34B9C04F7677}"/>
              </a:ext>
            </a:extLst>
          </p:cNvPr>
          <p:cNvSpPr/>
          <p:nvPr/>
        </p:nvSpPr>
        <p:spPr>
          <a:xfrm>
            <a:off x="8990570" y="2252456"/>
            <a:ext cx="2500838" cy="2904736"/>
          </a:xfrm>
          <a:prstGeom prst="roundRect">
            <a:avLst>
              <a:gd name="adj" fmla="val 5327"/>
            </a:avLst>
          </a:prstGeom>
          <a:solidFill>
            <a:schemeClr val="accent5"/>
          </a:solidFill>
          <a:ln w="57150" cap="flat" cmpd="sng" algn="ctr">
            <a:solidFill>
              <a:schemeClr val="tx2"/>
            </a:solidFill>
            <a:prstDash val="solid"/>
          </a:ln>
          <a:effectLst/>
        </p:spPr>
        <p:txBody>
          <a:bodyPr tIns="468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1"/>
                </a:solidFill>
                <a:effectLst/>
                <a:uLnTx/>
                <a:uFillTx/>
              </a:rPr>
              <a:t>Financial Services Professional</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0" dirty="0">
                <a:solidFill>
                  <a:schemeClr val="bg1"/>
                </a:solidFill>
              </a:rPr>
              <a:t>Level 6</a:t>
            </a:r>
            <a:endParaRPr kumimoji="0" lang="en-GB" sz="2000" b="1" i="0" u="none" strike="noStrike" kern="0" cap="none" spc="0" normalizeH="0" baseline="0" noProof="0" dirty="0">
              <a:ln>
                <a:noFill/>
              </a:ln>
              <a:solidFill>
                <a:schemeClr val="bg1"/>
              </a:solidFill>
              <a:effectLst/>
              <a:uLnTx/>
              <a:uFillTx/>
            </a:endParaRPr>
          </a:p>
        </p:txBody>
      </p:sp>
      <p:sp>
        <p:nvSpPr>
          <p:cNvPr id="11" name="Rounded Rectangle 7">
            <a:extLst>
              <a:ext uri="{FF2B5EF4-FFF2-40B4-BE49-F238E27FC236}">
                <a16:creationId xmlns:a16="http://schemas.microsoft.com/office/drawing/2014/main" id="{5986DCE4-6B6B-577A-AD3B-8439F8612EB8}"/>
              </a:ext>
            </a:extLst>
          </p:cNvPr>
          <p:cNvSpPr/>
          <p:nvPr/>
        </p:nvSpPr>
        <p:spPr>
          <a:xfrm>
            <a:off x="821193" y="2252419"/>
            <a:ext cx="2500838" cy="2904736"/>
          </a:xfrm>
          <a:prstGeom prst="roundRect">
            <a:avLst>
              <a:gd name="adj" fmla="val 5327"/>
            </a:avLst>
          </a:prstGeom>
          <a:solidFill>
            <a:schemeClr val="accent4"/>
          </a:solidFill>
          <a:ln w="57150" cap="flat" cmpd="sng" algn="ctr">
            <a:solidFill>
              <a:schemeClr val="tx2"/>
            </a:solidFill>
            <a:prstDash val="solid"/>
          </a:ln>
          <a:effectLst/>
        </p:spPr>
        <p:txBody>
          <a:bodyPr tIns="468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0" dirty="0">
                <a:solidFill>
                  <a:schemeClr val="bg1"/>
                </a:solidFill>
              </a:rPr>
              <a:t>Financial Services Administrator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0" dirty="0">
                <a:solidFill>
                  <a:schemeClr val="bg1"/>
                </a:solidFill>
              </a:rPr>
              <a:t>Level 3</a:t>
            </a:r>
            <a:endParaRPr kumimoji="0" lang="en-GB" sz="20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83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558FC-9002-98B1-62A9-29569CBC020E}"/>
            </a:ext>
          </a:extLst>
        </p:cNvPr>
        <p:cNvGrpSpPr/>
        <p:nvPr/>
      </p:nvGrpSpPr>
      <p:grpSpPr>
        <a:xfrm>
          <a:off x="0" y="0"/>
          <a:ext cx="0" cy="0"/>
          <a:chOff x="0" y="0"/>
          <a:chExt cx="0" cy="0"/>
        </a:xfrm>
      </p:grpSpPr>
      <p:sp>
        <p:nvSpPr>
          <p:cNvPr id="2" name="Title 27">
            <a:extLst>
              <a:ext uri="{FF2B5EF4-FFF2-40B4-BE49-F238E27FC236}">
                <a16:creationId xmlns:a16="http://schemas.microsoft.com/office/drawing/2014/main" id="{1AEB7834-C24B-5F49-998E-7A39699067E3}"/>
              </a:ext>
            </a:extLst>
          </p:cNvPr>
          <p:cNvSpPr txBox="1">
            <a:spLocks/>
          </p:cNvSpPr>
          <p:nvPr/>
        </p:nvSpPr>
        <p:spPr bwMode="auto">
          <a:xfrm>
            <a:off x="983432" y="263362"/>
            <a:ext cx="8136904"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 Training Providers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6" name="Picture 5">
            <a:extLst>
              <a:ext uri="{FF2B5EF4-FFF2-40B4-BE49-F238E27FC236}">
                <a16:creationId xmlns:a16="http://schemas.microsoft.com/office/drawing/2014/main" id="{F57B175A-92AC-5A67-0C6F-818D58E078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7" name="Rounded Rectangle 7">
            <a:extLst>
              <a:ext uri="{FF2B5EF4-FFF2-40B4-BE49-F238E27FC236}">
                <a16:creationId xmlns:a16="http://schemas.microsoft.com/office/drawing/2014/main" id="{2C410A3C-77F8-A70C-F31C-2DB7BF98604A}"/>
              </a:ext>
            </a:extLst>
          </p:cNvPr>
          <p:cNvSpPr/>
          <p:nvPr/>
        </p:nvSpPr>
        <p:spPr>
          <a:xfrm>
            <a:off x="1127448" y="1917788"/>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Davies Learning Solutions Limited</a:t>
            </a:r>
          </a:p>
        </p:txBody>
      </p:sp>
      <p:sp>
        <p:nvSpPr>
          <p:cNvPr id="4" name="Rounded Rectangle 7">
            <a:extLst>
              <a:ext uri="{FF2B5EF4-FFF2-40B4-BE49-F238E27FC236}">
                <a16:creationId xmlns:a16="http://schemas.microsoft.com/office/drawing/2014/main" id="{5B6516A3-132F-EA7A-9DCC-2AB6281064F1}"/>
              </a:ext>
            </a:extLst>
          </p:cNvPr>
          <p:cNvSpPr/>
          <p:nvPr/>
        </p:nvSpPr>
        <p:spPr>
          <a:xfrm>
            <a:off x="1127448" y="3067780"/>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LIBF Limited</a:t>
            </a:r>
          </a:p>
        </p:txBody>
      </p:sp>
      <p:sp>
        <p:nvSpPr>
          <p:cNvPr id="5" name="Rounded Rectangle 7">
            <a:extLst>
              <a:ext uri="{FF2B5EF4-FFF2-40B4-BE49-F238E27FC236}">
                <a16:creationId xmlns:a16="http://schemas.microsoft.com/office/drawing/2014/main" id="{EB39B830-47A8-2DE5-D18D-A9FFA4F608C4}"/>
              </a:ext>
            </a:extLst>
          </p:cNvPr>
          <p:cNvSpPr/>
          <p:nvPr/>
        </p:nvSpPr>
        <p:spPr>
          <a:xfrm>
            <a:off x="1127448" y="4217772"/>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prstClr val="white"/>
                </a:solidFill>
                <a:effectLst/>
                <a:uLnTx/>
                <a:uFillTx/>
                <a:latin typeface="Calibri"/>
                <a:ea typeface="+mn-ea"/>
                <a:cs typeface="+mn-cs"/>
              </a:rPr>
              <a:t>Skillcert</a:t>
            </a:r>
            <a:r>
              <a:rPr kumimoji="0" lang="en-GB" sz="2000" b="1" i="0" u="none" strike="noStrike" kern="0" cap="none" spc="0" normalizeH="0" baseline="0" noProof="0" dirty="0">
                <a:ln>
                  <a:noFill/>
                </a:ln>
                <a:solidFill>
                  <a:prstClr val="white"/>
                </a:solidFill>
                <a:effectLst/>
                <a:uLnTx/>
                <a:uFillTx/>
                <a:latin typeface="Calibri"/>
                <a:ea typeface="+mn-ea"/>
                <a:cs typeface="+mn-cs"/>
              </a:rPr>
              <a:t> Limited</a:t>
            </a:r>
          </a:p>
        </p:txBody>
      </p:sp>
      <p:sp>
        <p:nvSpPr>
          <p:cNvPr id="9" name="Rounded Rectangle 7">
            <a:extLst>
              <a:ext uri="{FF2B5EF4-FFF2-40B4-BE49-F238E27FC236}">
                <a16:creationId xmlns:a16="http://schemas.microsoft.com/office/drawing/2014/main" id="{1DE79312-6E9C-FBD5-8BAB-E093D985A19D}"/>
              </a:ext>
            </a:extLst>
          </p:cNvPr>
          <p:cNvSpPr/>
          <p:nvPr/>
        </p:nvSpPr>
        <p:spPr>
          <a:xfrm>
            <a:off x="6381421" y="1917788"/>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0" dirty="0">
                <a:solidFill>
                  <a:prstClr val="white"/>
                </a:solidFill>
                <a:latin typeface="Calibri"/>
              </a:rPr>
              <a:t>Simply Academy </a:t>
            </a:r>
            <a:r>
              <a:rPr kumimoji="0" lang="en-GB" sz="2000" b="1" i="0" u="none" strike="noStrike" kern="0" cap="none" spc="0" normalizeH="0" baseline="0" noProof="0" dirty="0">
                <a:ln>
                  <a:noFill/>
                </a:ln>
                <a:solidFill>
                  <a:prstClr val="white"/>
                </a:solidFill>
                <a:effectLst/>
                <a:uLnTx/>
                <a:uFillTx/>
                <a:latin typeface="Calibri"/>
                <a:ea typeface="+mn-ea"/>
                <a:cs typeface="+mn-cs"/>
              </a:rPr>
              <a:t>Limited</a:t>
            </a:r>
          </a:p>
        </p:txBody>
      </p:sp>
      <p:sp>
        <p:nvSpPr>
          <p:cNvPr id="10" name="Rounded Rectangle 7">
            <a:extLst>
              <a:ext uri="{FF2B5EF4-FFF2-40B4-BE49-F238E27FC236}">
                <a16:creationId xmlns:a16="http://schemas.microsoft.com/office/drawing/2014/main" id="{63A09E4B-3D90-07CB-F784-E7EFC3AF43A4}"/>
              </a:ext>
            </a:extLst>
          </p:cNvPr>
          <p:cNvSpPr/>
          <p:nvPr/>
        </p:nvSpPr>
        <p:spPr>
          <a:xfrm>
            <a:off x="6381421" y="3067780"/>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Skills Edge Training Limited</a:t>
            </a:r>
          </a:p>
        </p:txBody>
      </p:sp>
      <p:sp>
        <p:nvSpPr>
          <p:cNvPr id="11" name="Rounded Rectangle 7">
            <a:extLst>
              <a:ext uri="{FF2B5EF4-FFF2-40B4-BE49-F238E27FC236}">
                <a16:creationId xmlns:a16="http://schemas.microsoft.com/office/drawing/2014/main" id="{4287F441-ADEB-0DD9-F3B8-94B03AA05E16}"/>
              </a:ext>
            </a:extLst>
          </p:cNvPr>
          <p:cNvSpPr/>
          <p:nvPr/>
        </p:nvSpPr>
        <p:spPr>
          <a:xfrm>
            <a:off x="6381421" y="4217772"/>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Wiser Academy Limited</a:t>
            </a:r>
          </a:p>
        </p:txBody>
      </p:sp>
      <p:sp>
        <p:nvSpPr>
          <p:cNvPr id="12" name="Rounded Rectangle 7">
            <a:extLst>
              <a:ext uri="{FF2B5EF4-FFF2-40B4-BE49-F238E27FC236}">
                <a16:creationId xmlns:a16="http://schemas.microsoft.com/office/drawing/2014/main" id="{A6E9FA57-95E6-5F46-703C-737393517B6B}"/>
              </a:ext>
            </a:extLst>
          </p:cNvPr>
          <p:cNvSpPr/>
          <p:nvPr/>
        </p:nvSpPr>
        <p:spPr>
          <a:xfrm>
            <a:off x="1127448" y="5367764"/>
            <a:ext cx="4680520" cy="1013564"/>
          </a:xfrm>
          <a:prstGeom prst="roundRect">
            <a:avLst>
              <a:gd name="adj" fmla="val 5327"/>
            </a:avLst>
          </a:prstGeom>
          <a:solidFill>
            <a:schemeClr val="accent4"/>
          </a:solidFill>
          <a:ln w="57150" cap="flat" cmpd="sng" algn="ctr">
            <a:solidFill>
              <a:schemeClr val="tx2"/>
            </a:solidFill>
            <a:prstDash val="solid"/>
          </a:ln>
          <a:effectLst/>
        </p:spPr>
        <p:txBody>
          <a:bodyPr tIns="144000" bIns="144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prstClr val="white"/>
                </a:solidFill>
                <a:effectLst/>
                <a:uLnTx/>
                <a:uFillTx/>
                <a:latin typeface="Calibri"/>
                <a:ea typeface="+mn-ea"/>
                <a:cs typeface="+mn-cs"/>
              </a:rPr>
              <a:t>Metagedu</a:t>
            </a:r>
            <a:r>
              <a:rPr kumimoji="0" lang="en-GB" sz="2000" b="1" i="0" u="none" strike="noStrike" kern="0" cap="none" spc="0" normalizeH="0" baseline="0" noProof="0" dirty="0">
                <a:ln>
                  <a:noFill/>
                </a:ln>
                <a:solidFill>
                  <a:prstClr val="white"/>
                </a:solidFill>
                <a:effectLst/>
                <a:uLnTx/>
                <a:uFillTx/>
                <a:latin typeface="Calibri"/>
                <a:ea typeface="+mn-ea"/>
                <a:cs typeface="+mn-cs"/>
              </a:rPr>
              <a:t> Apprenticeships Limited</a:t>
            </a:r>
          </a:p>
        </p:txBody>
      </p:sp>
      <p:sp>
        <p:nvSpPr>
          <p:cNvPr id="13" name="Title 27">
            <a:extLst>
              <a:ext uri="{FF2B5EF4-FFF2-40B4-BE49-F238E27FC236}">
                <a16:creationId xmlns:a16="http://schemas.microsoft.com/office/drawing/2014/main" id="{8739CEA6-2B85-38EE-CC92-0E30F64E12C6}"/>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Offerring L4 Paraplanner &amp; Financial Planner</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Tree>
    <p:extLst>
      <p:ext uri="{BB962C8B-B14F-4D97-AF65-F5344CB8AC3E}">
        <p14:creationId xmlns:p14="http://schemas.microsoft.com/office/powerpoint/2010/main" val="118499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6A9C-5180-86B6-F68C-730704E2D130}"/>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DD0B0A6B-CE0B-7BAE-B48F-21AFBD5561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7273A9CA-3281-8A29-6DBB-44E00F405602}"/>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3200" dirty="0">
                <a:solidFill>
                  <a:srgbClr val="4D386C"/>
                </a:solidFill>
                <a:latin typeface="Trebuchet MS" panose="020B0603020202020204" pitchFamily="34" charset="0"/>
              </a:rPr>
              <a:t>Summary</a:t>
            </a:r>
            <a:endParaRPr lang="en-GB" sz="3200" dirty="0">
              <a:solidFill>
                <a:srgbClr val="4D386C"/>
              </a:solidFill>
              <a:latin typeface="Trebuchet MS" panose="020B0603020202020204" pitchFamily="34" charset="0"/>
            </a:endParaRPr>
          </a:p>
        </p:txBody>
      </p:sp>
      <p:sp>
        <p:nvSpPr>
          <p:cNvPr id="2" name="Rounded Rectangle 7">
            <a:extLst>
              <a:ext uri="{FF2B5EF4-FFF2-40B4-BE49-F238E27FC236}">
                <a16:creationId xmlns:a16="http://schemas.microsoft.com/office/drawing/2014/main" id="{45033453-79BC-A369-9849-DB3B3BECC766}"/>
              </a:ext>
            </a:extLst>
          </p:cNvPr>
          <p:cNvSpPr/>
          <p:nvPr/>
        </p:nvSpPr>
        <p:spPr>
          <a:xfrm>
            <a:off x="610839" y="4064188"/>
            <a:ext cx="3600400" cy="2173124"/>
          </a:xfrm>
          <a:prstGeom prst="roundRect">
            <a:avLst>
              <a:gd name="adj" fmla="val 5327"/>
            </a:avLst>
          </a:prstGeom>
          <a:solidFill>
            <a:schemeClr val="accent4"/>
          </a:solidFill>
          <a:ln w="57150" cap="flat" cmpd="sng" algn="ctr">
            <a:solidFill>
              <a:schemeClr val="tx2"/>
            </a:solidFill>
            <a:prstDash val="solid"/>
          </a:ln>
          <a:effectLst/>
        </p:spPr>
        <p:txBody>
          <a:bodyPr tIns="144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schemeClr val="bg1"/>
                </a:solidFill>
              </a:rPr>
              <a:t>Subsidised Cost</a:t>
            </a:r>
            <a:endParaRPr kumimoji="0" lang="en-GB" sz="1200" i="0" u="none" strike="noStrike" kern="0" cap="none" spc="0" normalizeH="0" baseline="0" noProof="0" dirty="0">
              <a:ln>
                <a:noFill/>
              </a:ln>
              <a:solidFill>
                <a:schemeClr val="bg1"/>
              </a:solidFill>
              <a:effectLst/>
              <a:uLnTx/>
              <a:uFillTx/>
            </a:endParaRPr>
          </a:p>
        </p:txBody>
      </p:sp>
      <p:sp>
        <p:nvSpPr>
          <p:cNvPr id="3" name="Rounded Rectangle 8">
            <a:extLst>
              <a:ext uri="{FF2B5EF4-FFF2-40B4-BE49-F238E27FC236}">
                <a16:creationId xmlns:a16="http://schemas.microsoft.com/office/drawing/2014/main" id="{B1605B08-0C89-D921-9CEC-19404F8AF17C}"/>
              </a:ext>
            </a:extLst>
          </p:cNvPr>
          <p:cNvSpPr/>
          <p:nvPr/>
        </p:nvSpPr>
        <p:spPr>
          <a:xfrm>
            <a:off x="4356989" y="1752543"/>
            <a:ext cx="3600400" cy="2173124"/>
          </a:xfrm>
          <a:prstGeom prst="roundRect">
            <a:avLst>
              <a:gd name="adj" fmla="val 5327"/>
            </a:avLst>
          </a:prstGeom>
          <a:solidFill>
            <a:schemeClr val="accent2"/>
          </a:solidFill>
          <a:ln w="57150" cap="flat" cmpd="sng" algn="ctr">
            <a:solidFill>
              <a:schemeClr val="tx2"/>
            </a:solidFill>
            <a:prstDash val="solid"/>
          </a:ln>
          <a:effectLst/>
        </p:spPr>
        <p:txBody>
          <a:bodyPr tIns="144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Not an Outsourced Solution</a:t>
            </a:r>
            <a:endParaRPr kumimoji="0" lang="en-GB" sz="1400" b="0" i="0" u="none" strike="noStrike" kern="0" cap="none" spc="0" normalizeH="0" baseline="0" noProof="0" dirty="0">
              <a:ln>
                <a:noFill/>
              </a:ln>
              <a:solidFill>
                <a:srgbClr val="231F20"/>
              </a:solidFill>
              <a:effectLst/>
              <a:uLnTx/>
              <a:uFillTx/>
            </a:endParaRPr>
          </a:p>
        </p:txBody>
      </p:sp>
      <p:sp>
        <p:nvSpPr>
          <p:cNvPr id="4" name="Rounded Rectangle 7">
            <a:extLst>
              <a:ext uri="{FF2B5EF4-FFF2-40B4-BE49-F238E27FC236}">
                <a16:creationId xmlns:a16="http://schemas.microsoft.com/office/drawing/2014/main" id="{C30AAB0D-A5E5-9BA8-CCBE-ED2E479C01D4}"/>
              </a:ext>
            </a:extLst>
          </p:cNvPr>
          <p:cNvSpPr/>
          <p:nvPr/>
        </p:nvSpPr>
        <p:spPr>
          <a:xfrm>
            <a:off x="610839" y="1752543"/>
            <a:ext cx="3600400" cy="2173124"/>
          </a:xfrm>
          <a:prstGeom prst="roundRect">
            <a:avLst>
              <a:gd name="adj" fmla="val 5327"/>
            </a:avLst>
          </a:prstGeom>
          <a:solidFill>
            <a:schemeClr val="accent4"/>
          </a:solidFill>
          <a:ln w="57150" cap="flat" cmpd="sng" algn="ctr">
            <a:solidFill>
              <a:schemeClr val="tx2"/>
            </a:solidFill>
            <a:prstDash val="solid"/>
          </a:ln>
          <a:effectLst/>
        </p:spPr>
        <p:txBody>
          <a:bodyPr tIns="144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schemeClr val="bg1"/>
                </a:solidFill>
              </a:rPr>
              <a:t>Additional Resource</a:t>
            </a:r>
          </a:p>
        </p:txBody>
      </p:sp>
      <p:sp>
        <p:nvSpPr>
          <p:cNvPr id="5" name="Rounded Rectangle 7">
            <a:extLst>
              <a:ext uri="{FF2B5EF4-FFF2-40B4-BE49-F238E27FC236}">
                <a16:creationId xmlns:a16="http://schemas.microsoft.com/office/drawing/2014/main" id="{F4DB4DF9-1C03-F91D-5895-97637A8567F3}"/>
              </a:ext>
            </a:extLst>
          </p:cNvPr>
          <p:cNvSpPr/>
          <p:nvPr/>
        </p:nvSpPr>
        <p:spPr>
          <a:xfrm>
            <a:off x="4356989" y="4064188"/>
            <a:ext cx="3600400" cy="2173124"/>
          </a:xfrm>
          <a:prstGeom prst="roundRect">
            <a:avLst>
              <a:gd name="adj" fmla="val 5327"/>
            </a:avLst>
          </a:prstGeom>
          <a:solidFill>
            <a:schemeClr val="accent2"/>
          </a:solidFill>
          <a:ln w="57150" cap="flat" cmpd="sng" algn="ctr">
            <a:solidFill>
              <a:schemeClr val="tx2"/>
            </a:solidFill>
            <a:prstDash val="solid"/>
          </a:ln>
          <a:effectLst/>
        </p:spPr>
        <p:txBody>
          <a:bodyPr tIns="144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Doesn’t cover Supervision</a:t>
            </a:r>
            <a:endParaRPr kumimoji="0" lang="en-GB" sz="1200" i="0" u="none" strike="noStrike" kern="0" cap="none" spc="0" normalizeH="0" baseline="0" noProof="0" dirty="0">
              <a:ln>
                <a:noFill/>
              </a:ln>
              <a:solidFill>
                <a:schemeClr val="bg1"/>
              </a:solidFill>
              <a:effectLst/>
              <a:uLnTx/>
              <a:uFillTx/>
            </a:endParaRPr>
          </a:p>
        </p:txBody>
      </p:sp>
      <p:sp>
        <p:nvSpPr>
          <p:cNvPr id="6" name="Rounded Rectangle 8">
            <a:extLst>
              <a:ext uri="{FF2B5EF4-FFF2-40B4-BE49-F238E27FC236}">
                <a16:creationId xmlns:a16="http://schemas.microsoft.com/office/drawing/2014/main" id="{68E45B18-CF57-87AA-A0D9-B9B586FC42F9}"/>
              </a:ext>
            </a:extLst>
          </p:cNvPr>
          <p:cNvSpPr/>
          <p:nvPr/>
        </p:nvSpPr>
        <p:spPr>
          <a:xfrm>
            <a:off x="8093756" y="1755024"/>
            <a:ext cx="3600400" cy="2173124"/>
          </a:xfrm>
          <a:prstGeom prst="roundRect">
            <a:avLst>
              <a:gd name="adj" fmla="val 5327"/>
            </a:avLst>
          </a:prstGeom>
          <a:solidFill>
            <a:schemeClr val="accent3"/>
          </a:solidFill>
          <a:ln w="57150" cap="flat" cmpd="sng" algn="ctr">
            <a:solidFill>
              <a:schemeClr val="tx2"/>
            </a:solidFill>
            <a:prstDash val="solid"/>
          </a:ln>
          <a:effectLst/>
        </p:spPr>
        <p:txBody>
          <a:bodyPr tIns="144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schemeClr val="bg1"/>
                </a:solidFill>
              </a:rPr>
              <a:t>Commit to Completion</a:t>
            </a:r>
            <a:endParaRPr kumimoji="0" lang="en-GB" sz="1400" b="0" i="0" u="none" strike="noStrike" kern="0" cap="none" spc="0" normalizeH="0" baseline="0" noProof="0" dirty="0">
              <a:ln>
                <a:noFill/>
              </a:ln>
              <a:solidFill>
                <a:srgbClr val="231F20"/>
              </a:solidFill>
              <a:effectLst/>
              <a:uLnTx/>
              <a:uFillTx/>
            </a:endParaRPr>
          </a:p>
        </p:txBody>
      </p:sp>
      <p:sp>
        <p:nvSpPr>
          <p:cNvPr id="7" name="Rounded Rectangle 7">
            <a:extLst>
              <a:ext uri="{FF2B5EF4-FFF2-40B4-BE49-F238E27FC236}">
                <a16:creationId xmlns:a16="http://schemas.microsoft.com/office/drawing/2014/main" id="{E24AC1CC-70CF-57AC-DA89-3292F3730333}"/>
              </a:ext>
            </a:extLst>
          </p:cNvPr>
          <p:cNvSpPr/>
          <p:nvPr/>
        </p:nvSpPr>
        <p:spPr>
          <a:xfrm>
            <a:off x="8093756" y="4064188"/>
            <a:ext cx="3600400" cy="2173124"/>
          </a:xfrm>
          <a:prstGeom prst="roundRect">
            <a:avLst>
              <a:gd name="adj" fmla="val 5327"/>
            </a:avLst>
          </a:prstGeom>
          <a:solidFill>
            <a:schemeClr val="accent3"/>
          </a:solidFill>
          <a:ln w="57150" cap="flat" cmpd="sng" algn="ctr">
            <a:solidFill>
              <a:schemeClr val="tx2"/>
            </a:solidFill>
            <a:prstDash val="solid"/>
          </a:ln>
          <a:effectLst/>
        </p:spPr>
        <p:txBody>
          <a:bodyPr tIns="144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Coach, Mentor &amp; Support</a:t>
            </a:r>
            <a:endParaRPr kumimoji="0" lang="en-GB" sz="1200" i="0" u="none" strike="noStrike" kern="0" cap="none" spc="0" normalizeH="0" baseline="0" noProof="0" dirty="0">
              <a:ln>
                <a:noFill/>
              </a:ln>
              <a:solidFill>
                <a:schemeClr val="bg1"/>
              </a:solidFill>
              <a:effectLst/>
              <a:uLnTx/>
              <a:uFillTx/>
            </a:endParaRPr>
          </a:p>
        </p:txBody>
      </p:sp>
      <p:pic>
        <p:nvPicPr>
          <p:cNvPr id="8" name="Picture 7">
            <a:extLst>
              <a:ext uri="{FF2B5EF4-FFF2-40B4-BE49-F238E27FC236}">
                <a16:creationId xmlns:a16="http://schemas.microsoft.com/office/drawing/2014/main" id="{C4BEE5B3-D32E-8367-7285-4138E22B0436}"/>
              </a:ext>
            </a:extLst>
          </p:cNvPr>
          <p:cNvPicPr>
            <a:picLocks noChangeAspect="1"/>
          </p:cNvPicPr>
          <p:nvPr/>
        </p:nvPicPr>
        <p:blipFill>
          <a:blip r:embed="rId5"/>
          <a:stretch>
            <a:fillRect/>
          </a:stretch>
        </p:blipFill>
        <p:spPr>
          <a:xfrm>
            <a:off x="1793636" y="2472743"/>
            <a:ext cx="1225384" cy="1080000"/>
          </a:xfrm>
          <a:prstGeom prst="rect">
            <a:avLst/>
          </a:prstGeom>
        </p:spPr>
      </p:pic>
      <p:pic>
        <p:nvPicPr>
          <p:cNvPr id="9" name="Picture 8">
            <a:extLst>
              <a:ext uri="{FF2B5EF4-FFF2-40B4-BE49-F238E27FC236}">
                <a16:creationId xmlns:a16="http://schemas.microsoft.com/office/drawing/2014/main" id="{4B6AE99E-AA55-2E00-6173-C13DF9A044DB}"/>
              </a:ext>
            </a:extLst>
          </p:cNvPr>
          <p:cNvPicPr>
            <a:picLocks noChangeAspect="1"/>
          </p:cNvPicPr>
          <p:nvPr/>
        </p:nvPicPr>
        <p:blipFill>
          <a:blip r:embed="rId5"/>
          <a:stretch>
            <a:fillRect/>
          </a:stretch>
        </p:blipFill>
        <p:spPr>
          <a:xfrm>
            <a:off x="1793636" y="4776999"/>
            <a:ext cx="1225384" cy="1080000"/>
          </a:xfrm>
          <a:prstGeom prst="rect">
            <a:avLst/>
          </a:prstGeom>
        </p:spPr>
      </p:pic>
      <p:pic>
        <p:nvPicPr>
          <p:cNvPr id="10" name="Picture 9">
            <a:extLst>
              <a:ext uri="{FF2B5EF4-FFF2-40B4-BE49-F238E27FC236}">
                <a16:creationId xmlns:a16="http://schemas.microsoft.com/office/drawing/2014/main" id="{1395EEE2-83FA-3B8E-3E1C-902AABE7803B}"/>
              </a:ext>
            </a:extLst>
          </p:cNvPr>
          <p:cNvPicPr>
            <a:picLocks noChangeAspect="1"/>
          </p:cNvPicPr>
          <p:nvPr/>
        </p:nvPicPr>
        <p:blipFill>
          <a:blip r:embed="rId6"/>
          <a:stretch>
            <a:fillRect/>
          </a:stretch>
        </p:blipFill>
        <p:spPr>
          <a:xfrm>
            <a:off x="5483308" y="2472743"/>
            <a:ext cx="1225384" cy="1080000"/>
          </a:xfrm>
          <a:prstGeom prst="rect">
            <a:avLst/>
          </a:prstGeom>
        </p:spPr>
      </p:pic>
      <p:pic>
        <p:nvPicPr>
          <p:cNvPr id="11" name="Picture 10">
            <a:extLst>
              <a:ext uri="{FF2B5EF4-FFF2-40B4-BE49-F238E27FC236}">
                <a16:creationId xmlns:a16="http://schemas.microsoft.com/office/drawing/2014/main" id="{58167CDB-E2BB-41AC-23C8-31E74F3755B9}"/>
              </a:ext>
            </a:extLst>
          </p:cNvPr>
          <p:cNvPicPr>
            <a:picLocks noChangeAspect="1"/>
          </p:cNvPicPr>
          <p:nvPr/>
        </p:nvPicPr>
        <p:blipFill>
          <a:blip r:embed="rId6"/>
          <a:stretch>
            <a:fillRect/>
          </a:stretch>
        </p:blipFill>
        <p:spPr>
          <a:xfrm>
            <a:off x="5544497" y="4776999"/>
            <a:ext cx="1225384" cy="1080000"/>
          </a:xfrm>
          <a:prstGeom prst="rect">
            <a:avLst/>
          </a:prstGeom>
        </p:spPr>
      </p:pic>
      <p:pic>
        <p:nvPicPr>
          <p:cNvPr id="12" name="Picture 11">
            <a:extLst>
              <a:ext uri="{FF2B5EF4-FFF2-40B4-BE49-F238E27FC236}">
                <a16:creationId xmlns:a16="http://schemas.microsoft.com/office/drawing/2014/main" id="{E68CD23B-D961-FC5B-5131-1EA746E94160}"/>
              </a:ext>
            </a:extLst>
          </p:cNvPr>
          <p:cNvPicPr>
            <a:picLocks noChangeAspect="1"/>
          </p:cNvPicPr>
          <p:nvPr/>
        </p:nvPicPr>
        <p:blipFill>
          <a:blip r:embed="rId7"/>
          <a:stretch>
            <a:fillRect/>
          </a:stretch>
        </p:blipFill>
        <p:spPr>
          <a:xfrm>
            <a:off x="9318364" y="2472743"/>
            <a:ext cx="1080000" cy="1080000"/>
          </a:xfrm>
          <a:prstGeom prst="rect">
            <a:avLst/>
          </a:prstGeom>
        </p:spPr>
      </p:pic>
      <p:pic>
        <p:nvPicPr>
          <p:cNvPr id="13" name="Picture 12">
            <a:extLst>
              <a:ext uri="{FF2B5EF4-FFF2-40B4-BE49-F238E27FC236}">
                <a16:creationId xmlns:a16="http://schemas.microsoft.com/office/drawing/2014/main" id="{AA547E78-247F-AAFB-89F6-04742656CCDD}"/>
              </a:ext>
            </a:extLst>
          </p:cNvPr>
          <p:cNvPicPr>
            <a:picLocks noChangeAspect="1"/>
          </p:cNvPicPr>
          <p:nvPr/>
        </p:nvPicPr>
        <p:blipFill>
          <a:blip r:embed="rId7"/>
          <a:stretch>
            <a:fillRect/>
          </a:stretch>
        </p:blipFill>
        <p:spPr>
          <a:xfrm>
            <a:off x="9353956" y="4698918"/>
            <a:ext cx="1080000" cy="1080000"/>
          </a:xfrm>
          <a:prstGeom prst="rect">
            <a:avLst/>
          </a:prstGeom>
        </p:spPr>
      </p:pic>
      <p:sp>
        <p:nvSpPr>
          <p:cNvPr id="14" name="Title 27">
            <a:extLst>
              <a:ext uri="{FF2B5EF4-FFF2-40B4-BE49-F238E27FC236}">
                <a16:creationId xmlns:a16="http://schemas.microsoft.com/office/drawing/2014/main" id="{4804DB6E-D8A8-C956-DD6F-4C848C88CFAF}"/>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2400" dirty="0">
                <a:solidFill>
                  <a:schemeClr val="accent2"/>
                </a:solidFill>
                <a:latin typeface="Trebuchet MS" panose="020B0603020202020204" pitchFamily="34" charset="0"/>
              </a:rPr>
              <a:t>The Benefits, Constraints and Asks…</a:t>
            </a:r>
            <a:endParaRPr lang="en-GB" sz="2400" dirty="0">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1853711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C6A16-FF1B-8C4C-2315-D27B48888535}"/>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5AE3886-CA04-92C1-9B4F-B80F3871BD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ACED3B20-65CB-547C-A831-A9FE5526C896}"/>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3200" dirty="0">
                <a:solidFill>
                  <a:srgbClr val="4D386C"/>
                </a:solidFill>
                <a:latin typeface="Trebuchet MS" panose="020B0603020202020204" pitchFamily="34" charset="0"/>
              </a:rPr>
              <a:t>Find An Apprenticeship</a:t>
            </a:r>
            <a:endParaRPr lang="en-GB" sz="3200" dirty="0">
              <a:solidFill>
                <a:srgbClr val="4D386C"/>
              </a:solidFill>
              <a:latin typeface="Trebuchet MS" panose="020B0603020202020204" pitchFamily="34" charset="0"/>
            </a:endParaRPr>
          </a:p>
        </p:txBody>
      </p:sp>
      <p:sp>
        <p:nvSpPr>
          <p:cNvPr id="5" name="TextBox 4">
            <a:extLst>
              <a:ext uri="{FF2B5EF4-FFF2-40B4-BE49-F238E27FC236}">
                <a16:creationId xmlns:a16="http://schemas.microsoft.com/office/drawing/2014/main" id="{C4582923-8FC4-96B1-C4E0-3EB3AB99A60E}"/>
              </a:ext>
            </a:extLst>
          </p:cNvPr>
          <p:cNvSpPr txBox="1"/>
          <p:nvPr/>
        </p:nvSpPr>
        <p:spPr>
          <a:xfrm>
            <a:off x="2013861" y="4365104"/>
            <a:ext cx="8164277" cy="523220"/>
          </a:xfrm>
          <a:prstGeom prst="rect">
            <a:avLst/>
          </a:prstGeom>
          <a:noFill/>
        </p:spPr>
        <p:txBody>
          <a:bodyPr wrap="square">
            <a:spAutoFit/>
          </a:bodyPr>
          <a:lstStyle/>
          <a:p>
            <a:pPr algn="ctr"/>
            <a:r>
              <a:rPr lang="en-GB" sz="2800" dirty="0">
                <a:solidFill>
                  <a:schemeClr val="accent4"/>
                </a:solidFill>
              </a:rPr>
              <a:t>https://www.findapprenticeship.service.gov.uk/</a:t>
            </a:r>
          </a:p>
        </p:txBody>
      </p:sp>
      <p:pic>
        <p:nvPicPr>
          <p:cNvPr id="6" name="Picture 5">
            <a:extLst>
              <a:ext uri="{FF2B5EF4-FFF2-40B4-BE49-F238E27FC236}">
                <a16:creationId xmlns:a16="http://schemas.microsoft.com/office/drawing/2014/main" id="{EE02C0BB-8C01-DB70-4E5F-B36372314D58}"/>
              </a:ext>
            </a:extLst>
          </p:cNvPr>
          <p:cNvPicPr>
            <a:picLocks noChangeAspect="1"/>
          </p:cNvPicPr>
          <p:nvPr/>
        </p:nvPicPr>
        <p:blipFill>
          <a:blip r:embed="rId5"/>
          <a:stretch>
            <a:fillRect/>
          </a:stretch>
        </p:blipFill>
        <p:spPr>
          <a:xfrm>
            <a:off x="4786312" y="2060848"/>
            <a:ext cx="2619375" cy="1743075"/>
          </a:xfrm>
          <a:prstGeom prst="rect">
            <a:avLst/>
          </a:prstGeom>
        </p:spPr>
      </p:pic>
    </p:spTree>
    <p:extLst>
      <p:ext uri="{BB962C8B-B14F-4D97-AF65-F5344CB8AC3E}">
        <p14:creationId xmlns:p14="http://schemas.microsoft.com/office/powerpoint/2010/main" val="2537365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5FEB-34F0-B115-05C8-9372945F285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6D132E72-655B-7304-673F-90BD1CF500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2EB656F7-1220-34B5-77A0-CCC12923E632}"/>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Learning Objectives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sp>
        <p:nvSpPr>
          <p:cNvPr id="2" name="Content Placeholder 2">
            <a:extLst>
              <a:ext uri="{FF2B5EF4-FFF2-40B4-BE49-F238E27FC236}">
                <a16:creationId xmlns:a16="http://schemas.microsoft.com/office/drawing/2014/main" id="{95CE529F-0820-F33D-9836-74B284F8E411}"/>
              </a:ext>
            </a:extLst>
          </p:cNvPr>
          <p:cNvSpPr txBox="1">
            <a:spLocks/>
          </p:cNvSpPr>
          <p:nvPr/>
        </p:nvSpPr>
        <p:spPr>
          <a:xfrm>
            <a:off x="983432" y="1628800"/>
            <a:ext cx="10225136" cy="446449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Understand the strategy of the New Talent Alliance, and why we need to help firms recruit, train, develop, manage and retain talent in their business.</a:t>
            </a:r>
          </a:p>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Explore the basic mechanics of Apprenticeships in England and how they are funded.</a:t>
            </a:r>
          </a:p>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Learn about some specific updates recently made to Apprenticeships, especially in Financial Advice and Paraplanning.</a:t>
            </a:r>
          </a:p>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8000" marR="0" lvl="0" indent="-288000" algn="l" defTabSz="457200" rtl="0" eaLnBrk="1" fontAlgn="auto" latinLnBrk="0" hangingPunct="1">
              <a:lnSpc>
                <a:spcPct val="100000"/>
              </a:lnSpc>
              <a:spcBef>
                <a:spcPct val="20000"/>
              </a:spcBef>
              <a:spcAft>
                <a:spcPts val="0"/>
              </a:spcAft>
              <a:buClr>
                <a:srgbClr val="8064A2"/>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Explore how Apprenticeships could be used as a training and development pathway for new and existing talent.</a:t>
            </a:r>
          </a:p>
        </p:txBody>
      </p:sp>
    </p:spTree>
    <p:extLst>
      <p:ext uri="{BB962C8B-B14F-4D97-AF65-F5344CB8AC3E}">
        <p14:creationId xmlns:p14="http://schemas.microsoft.com/office/powerpoint/2010/main" val="133440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F62920C9-68CD-24C6-4662-089B80B6238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3C9EEF-815F-B599-BF6C-E0B843955AF8}"/>
              </a:ext>
            </a:extLst>
          </p:cNvPr>
          <p:cNvSpPr txBox="1"/>
          <p:nvPr/>
        </p:nvSpPr>
        <p:spPr>
          <a:xfrm>
            <a:off x="1415480" y="2819401"/>
            <a:ext cx="6859762" cy="5027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srgbClr val="FFFFFF"/>
                </a:solidFill>
                <a:effectLst/>
                <a:uLnTx/>
                <a:uFillTx/>
                <a:latin typeface="Trebuchet MS"/>
                <a:ea typeface="+mn-ea"/>
                <a:cs typeface="Trebuchet MS"/>
              </a:rPr>
              <a:t>Any Questions?</a:t>
            </a:r>
          </a:p>
        </p:txBody>
      </p:sp>
      <p:pic>
        <p:nvPicPr>
          <p:cNvPr id="4" name="Picture 3">
            <a:extLst>
              <a:ext uri="{FF2B5EF4-FFF2-40B4-BE49-F238E27FC236}">
                <a16:creationId xmlns:a16="http://schemas.microsoft.com/office/drawing/2014/main" id="{03FD9F12-25F6-001E-36A4-1B34CB533E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Tree>
    <p:extLst>
      <p:ext uri="{BB962C8B-B14F-4D97-AF65-F5344CB8AC3E}">
        <p14:creationId xmlns:p14="http://schemas.microsoft.com/office/powerpoint/2010/main" val="175936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83B6C17-7BB8-54B6-D912-DD4B5FA0E0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216A576B-3AA0-5FAF-D151-B7FD92F73118}"/>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3200">
                <a:solidFill>
                  <a:srgbClr val="4D386C"/>
                </a:solidFill>
                <a:latin typeface="Trebuchet MS" panose="020B0603020202020204" pitchFamily="34" charset="0"/>
              </a:rPr>
              <a:t>Introductions</a:t>
            </a:r>
            <a:endParaRPr lang="en-GB" sz="3200" dirty="0">
              <a:solidFill>
                <a:srgbClr val="4D386C"/>
              </a:solidFill>
              <a:latin typeface="Trebuchet MS" panose="020B0603020202020204" pitchFamily="34" charset="0"/>
            </a:endParaRPr>
          </a:p>
        </p:txBody>
      </p:sp>
      <p:pic>
        <p:nvPicPr>
          <p:cNvPr id="4" name="Picture 3" descr="A group of people on a green background">
            <a:extLst>
              <a:ext uri="{FF2B5EF4-FFF2-40B4-BE49-F238E27FC236}">
                <a16:creationId xmlns:a16="http://schemas.microsoft.com/office/drawing/2014/main" id="{0B736D89-D328-1EBF-3254-6A7E66B2CAEF}"/>
              </a:ext>
            </a:extLst>
          </p:cNvPr>
          <p:cNvPicPr>
            <a:picLocks noChangeAspect="1"/>
          </p:cNvPicPr>
          <p:nvPr/>
        </p:nvPicPr>
        <p:blipFill>
          <a:blip r:embed="rId5"/>
          <a:stretch>
            <a:fillRect/>
          </a:stretch>
        </p:blipFill>
        <p:spPr>
          <a:xfrm>
            <a:off x="1222633" y="1322045"/>
            <a:ext cx="9746733" cy="5092669"/>
          </a:xfrm>
          <a:prstGeom prst="rect">
            <a:avLst/>
          </a:prstGeom>
        </p:spPr>
      </p:pic>
    </p:spTree>
    <p:extLst>
      <p:ext uri="{BB962C8B-B14F-4D97-AF65-F5344CB8AC3E}">
        <p14:creationId xmlns:p14="http://schemas.microsoft.com/office/powerpoint/2010/main" val="16645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85E7-4050-09C5-EAE3-2EA67271B3C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0E1850A8-344E-CA96-A535-EE4E03049D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E31CF5DB-8198-F734-6BD6-94313B46C7D2}"/>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3200" dirty="0">
                <a:solidFill>
                  <a:srgbClr val="4D386C"/>
                </a:solidFill>
                <a:latin typeface="Trebuchet MS" panose="020B0603020202020204" pitchFamily="34" charset="0"/>
              </a:rPr>
              <a:t>Learning Objectives</a:t>
            </a:r>
            <a:endParaRPr lang="en-GB" sz="3200" dirty="0">
              <a:solidFill>
                <a:srgbClr val="4D386C"/>
              </a:solidFill>
              <a:latin typeface="Trebuchet MS" panose="020B0603020202020204" pitchFamily="34" charset="0"/>
            </a:endParaRPr>
          </a:p>
        </p:txBody>
      </p:sp>
      <p:sp>
        <p:nvSpPr>
          <p:cNvPr id="2" name="Content Placeholder 2">
            <a:extLst>
              <a:ext uri="{FF2B5EF4-FFF2-40B4-BE49-F238E27FC236}">
                <a16:creationId xmlns:a16="http://schemas.microsoft.com/office/drawing/2014/main" id="{2543C879-D4B4-5F19-FA22-E6A84407EB03}"/>
              </a:ext>
            </a:extLst>
          </p:cNvPr>
          <p:cNvSpPr txBox="1">
            <a:spLocks/>
          </p:cNvSpPr>
          <p:nvPr/>
        </p:nvSpPr>
        <p:spPr>
          <a:xfrm>
            <a:off x="983432" y="1628800"/>
            <a:ext cx="10225136" cy="446449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8000" indent="-288000" algn="l">
              <a:buClr>
                <a:schemeClr val="accent4"/>
              </a:buClr>
              <a:buFont typeface="Arial" panose="020B0604020202020204" pitchFamily="34" charset="0"/>
              <a:buChar char="•"/>
            </a:pPr>
            <a:r>
              <a:rPr lang="en-GB" sz="2400" dirty="0">
                <a:solidFill>
                  <a:schemeClr val="tx1"/>
                </a:solidFill>
              </a:rPr>
              <a:t>Understand the strategy of the New Talent Alliance, and why we need to help firms recruit, train, develop, manage and retain talent in their business.</a:t>
            </a:r>
          </a:p>
          <a:p>
            <a:pPr marL="288000" indent="-288000" algn="l">
              <a:buClr>
                <a:schemeClr val="accent4"/>
              </a:buClr>
              <a:buFont typeface="Arial" panose="020B0604020202020204" pitchFamily="34" charset="0"/>
              <a:buChar char="•"/>
            </a:pPr>
            <a:endParaRPr lang="en-GB" sz="2400" dirty="0">
              <a:solidFill>
                <a:schemeClr val="tx1"/>
              </a:solidFill>
            </a:endParaRPr>
          </a:p>
          <a:p>
            <a:pPr marL="288000" indent="-288000" algn="l">
              <a:buClr>
                <a:schemeClr val="accent4"/>
              </a:buClr>
              <a:buFont typeface="Arial" panose="020B0604020202020204" pitchFamily="34" charset="0"/>
              <a:buChar char="•"/>
            </a:pPr>
            <a:r>
              <a:rPr lang="en-GB" sz="2400" dirty="0">
                <a:solidFill>
                  <a:schemeClr val="tx1"/>
                </a:solidFill>
              </a:rPr>
              <a:t>Explore the basic mechanics of Apprenticeships in England and how they are funded.</a:t>
            </a:r>
          </a:p>
          <a:p>
            <a:pPr marL="288000" indent="-288000" algn="l">
              <a:buClr>
                <a:schemeClr val="accent4"/>
              </a:buClr>
              <a:buFont typeface="Arial" panose="020B0604020202020204" pitchFamily="34" charset="0"/>
              <a:buChar char="•"/>
            </a:pPr>
            <a:endParaRPr lang="en-GB" sz="2400" dirty="0">
              <a:solidFill>
                <a:schemeClr val="tx1"/>
              </a:solidFill>
            </a:endParaRPr>
          </a:p>
          <a:p>
            <a:pPr marL="288000" indent="-288000" algn="l">
              <a:buClr>
                <a:schemeClr val="accent4"/>
              </a:buClr>
              <a:buFont typeface="Arial" panose="020B0604020202020204" pitchFamily="34" charset="0"/>
              <a:buChar char="•"/>
            </a:pPr>
            <a:r>
              <a:rPr lang="en-GB" sz="2400" dirty="0">
                <a:solidFill>
                  <a:schemeClr val="tx1"/>
                </a:solidFill>
              </a:rPr>
              <a:t>Learn about some specific updates recently made to Apprenticeships, especially in Financial Advice and Paraplanning.</a:t>
            </a:r>
          </a:p>
          <a:p>
            <a:pPr marL="288000" indent="-288000" algn="l">
              <a:buClr>
                <a:schemeClr val="accent4"/>
              </a:buClr>
              <a:buFont typeface="Arial" panose="020B0604020202020204" pitchFamily="34" charset="0"/>
              <a:buChar char="•"/>
            </a:pPr>
            <a:endParaRPr lang="en-GB" sz="2400" dirty="0">
              <a:solidFill>
                <a:schemeClr val="tx1"/>
              </a:solidFill>
            </a:endParaRPr>
          </a:p>
          <a:p>
            <a:pPr marL="288000" indent="-288000" algn="l">
              <a:buClr>
                <a:schemeClr val="accent4"/>
              </a:buClr>
              <a:buFont typeface="Arial" panose="020B0604020202020204" pitchFamily="34" charset="0"/>
              <a:buChar char="•"/>
            </a:pPr>
            <a:r>
              <a:rPr lang="en-GB" sz="2400" dirty="0">
                <a:solidFill>
                  <a:schemeClr val="tx1"/>
                </a:solidFill>
              </a:rPr>
              <a:t>Explore how Apprenticeships could be used as a training and development pathway for new and existing talent.</a:t>
            </a:r>
          </a:p>
        </p:txBody>
      </p:sp>
    </p:spTree>
    <p:extLst>
      <p:ext uri="{BB962C8B-B14F-4D97-AF65-F5344CB8AC3E}">
        <p14:creationId xmlns:p14="http://schemas.microsoft.com/office/powerpoint/2010/main" val="375569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BEA84-66A5-934A-17AE-3271164ADDCD}"/>
              </a:ext>
            </a:extLst>
          </p:cNvPr>
          <p:cNvSpPr txBox="1"/>
          <p:nvPr/>
        </p:nvSpPr>
        <p:spPr>
          <a:xfrm>
            <a:off x="1415480" y="2819401"/>
            <a:ext cx="6859762" cy="907941"/>
          </a:xfrm>
          <a:prstGeom prst="rect">
            <a:avLst/>
          </a:prstGeom>
          <a:noFill/>
        </p:spPr>
        <p:txBody>
          <a:bodyPr wrap="square" rtlCol="0">
            <a:spAutoFit/>
          </a:bodyPr>
          <a:lstStyle/>
          <a:p>
            <a:pPr>
              <a:spcAft>
                <a:spcPts val="600"/>
              </a:spcAft>
              <a:defRPr/>
            </a:pPr>
            <a:r>
              <a:rPr lang="en-US" sz="4000" baseline="30000" dirty="0">
                <a:solidFill>
                  <a:srgbClr val="FFFFFF"/>
                </a:solidFill>
                <a:latin typeface="Trebuchet MS"/>
                <a:cs typeface="Trebuchet MS"/>
              </a:rPr>
              <a:t>Introduction to the New Talent Alliance</a:t>
            </a:r>
          </a:p>
          <a:p>
            <a:pPr>
              <a:defRPr/>
            </a:pPr>
            <a:r>
              <a:rPr lang="en-US" sz="3200" baseline="30000" dirty="0">
                <a:solidFill>
                  <a:srgbClr val="FFFFFF"/>
                </a:solidFill>
                <a:latin typeface="Trebuchet MS"/>
                <a:cs typeface="Trebuchet MS"/>
              </a:rPr>
              <a:t>Tom Hegarty</a:t>
            </a:r>
          </a:p>
        </p:txBody>
      </p:sp>
      <p:pic>
        <p:nvPicPr>
          <p:cNvPr id="4" name="Picture 3">
            <a:extLst>
              <a:ext uri="{FF2B5EF4-FFF2-40B4-BE49-F238E27FC236}">
                <a16:creationId xmlns:a16="http://schemas.microsoft.com/office/drawing/2014/main" id="{8AC5F3FA-F199-29C3-5DE4-855162F8ED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Tree>
    <p:extLst>
      <p:ext uri="{BB962C8B-B14F-4D97-AF65-F5344CB8AC3E}">
        <p14:creationId xmlns:p14="http://schemas.microsoft.com/office/powerpoint/2010/main" val="182311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C87B0-30E0-9134-ADD7-108570622686}"/>
            </a:ext>
          </a:extLst>
        </p:cNvPr>
        <p:cNvGrpSpPr/>
        <p:nvPr/>
      </p:nvGrpSpPr>
      <p:grpSpPr>
        <a:xfrm>
          <a:off x="0" y="0"/>
          <a:ext cx="0" cy="0"/>
          <a:chOff x="0" y="0"/>
          <a:chExt cx="0" cy="0"/>
        </a:xfrm>
      </p:grpSpPr>
      <p:sp>
        <p:nvSpPr>
          <p:cNvPr id="2" name="Title 27">
            <a:extLst>
              <a:ext uri="{FF2B5EF4-FFF2-40B4-BE49-F238E27FC236}">
                <a16:creationId xmlns:a16="http://schemas.microsoft.com/office/drawing/2014/main" id="{F43BB1E6-BC8F-F53F-2147-491F0D0D9C97}"/>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New Talent Alliance</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6" name="Picture 5">
            <a:extLst>
              <a:ext uri="{FF2B5EF4-FFF2-40B4-BE49-F238E27FC236}">
                <a16:creationId xmlns:a16="http://schemas.microsoft.com/office/drawing/2014/main" id="{8629B93E-4DB3-6B8E-CF3C-BE4F82172A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3" name="Rounded Rectangle 7">
            <a:extLst>
              <a:ext uri="{FF2B5EF4-FFF2-40B4-BE49-F238E27FC236}">
                <a16:creationId xmlns:a16="http://schemas.microsoft.com/office/drawing/2014/main" id="{4C0B368C-4C29-C417-249B-5605DF8AF569}"/>
              </a:ext>
            </a:extLst>
          </p:cNvPr>
          <p:cNvSpPr/>
          <p:nvPr/>
        </p:nvSpPr>
        <p:spPr>
          <a:xfrm>
            <a:off x="8040216" y="2058857"/>
            <a:ext cx="3240000" cy="3240000"/>
          </a:xfrm>
          <a:prstGeom prst="roundRect">
            <a:avLst>
              <a:gd name="adj" fmla="val 5327"/>
            </a:avLst>
          </a:prstGeom>
          <a:solidFill>
            <a:schemeClr val="accent6"/>
          </a:solidFill>
          <a:ln w="57150" cap="flat" cmpd="sng" algn="ctr">
            <a:solidFill>
              <a:schemeClr val="bg1">
                <a:lumMod val="65000"/>
              </a:schemeClr>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Support firms with attracting and recruiting; training and developing; and managing and retaining new talent through good practice.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 name="Rounded Rectangle 8">
            <a:extLst>
              <a:ext uri="{FF2B5EF4-FFF2-40B4-BE49-F238E27FC236}">
                <a16:creationId xmlns:a16="http://schemas.microsoft.com/office/drawing/2014/main" id="{D55C43ED-62DB-6D39-4605-6B335089B35E}"/>
              </a:ext>
            </a:extLst>
          </p:cNvPr>
          <p:cNvSpPr/>
          <p:nvPr/>
        </p:nvSpPr>
        <p:spPr>
          <a:xfrm>
            <a:off x="4475998" y="2058857"/>
            <a:ext cx="3240000" cy="3240000"/>
          </a:xfrm>
          <a:prstGeom prst="roundRect">
            <a:avLst>
              <a:gd name="adj" fmla="val 5327"/>
            </a:avLst>
          </a:prstGeom>
          <a:solidFill>
            <a:schemeClr val="accent5"/>
          </a:solidFill>
          <a:ln w="57150" cap="flat" cmpd="sng" algn="ctr">
            <a:solidFill>
              <a:schemeClr val="bg1">
                <a:lumMod val="65000"/>
              </a:schemeClr>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Inspire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Inspire and encourage advice firms to recruit and develop new talent by overcoming concerns and outlining the benefits and support 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Trebuchet MS" panose="020B0603020202020204" pitchFamily="34" charset="0"/>
              <a:ea typeface="+mn-ea"/>
              <a:cs typeface="+mn-cs"/>
            </a:endParaRPr>
          </a:p>
        </p:txBody>
      </p:sp>
      <p:sp>
        <p:nvSpPr>
          <p:cNvPr id="5" name="Rounded Rectangle 7">
            <a:extLst>
              <a:ext uri="{FF2B5EF4-FFF2-40B4-BE49-F238E27FC236}">
                <a16:creationId xmlns:a16="http://schemas.microsoft.com/office/drawing/2014/main" id="{1755D189-9781-0E92-3212-539846FE286C}"/>
              </a:ext>
            </a:extLst>
          </p:cNvPr>
          <p:cNvSpPr/>
          <p:nvPr/>
        </p:nvSpPr>
        <p:spPr>
          <a:xfrm>
            <a:off x="911780" y="2056971"/>
            <a:ext cx="3240000" cy="3240000"/>
          </a:xfrm>
          <a:prstGeom prst="roundRect">
            <a:avLst>
              <a:gd name="adj" fmla="val 5327"/>
            </a:avLst>
          </a:prstGeom>
          <a:solidFill>
            <a:schemeClr val="accent4"/>
          </a:solidFill>
          <a:ln w="57150" cap="flat" cmpd="sng" algn="ctr">
            <a:solidFill>
              <a:schemeClr val="bg1">
                <a:lumMod val="65000"/>
              </a:schemeClr>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Engage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Engage with all stakeholders across the sector to raise awareness of the NTA initiative and help promote careers in advice to new talent.</a:t>
            </a:r>
          </a:p>
        </p:txBody>
      </p:sp>
      <p:pic>
        <p:nvPicPr>
          <p:cNvPr id="9" name="Picture 8">
            <a:extLst>
              <a:ext uri="{FF2B5EF4-FFF2-40B4-BE49-F238E27FC236}">
                <a16:creationId xmlns:a16="http://schemas.microsoft.com/office/drawing/2014/main" id="{84D2F9D7-11A9-9156-AFDD-741D56505B09}"/>
              </a:ext>
            </a:extLst>
          </p:cNvPr>
          <p:cNvPicPr>
            <a:picLocks noChangeAspect="1"/>
          </p:cNvPicPr>
          <p:nvPr/>
        </p:nvPicPr>
        <p:blipFill>
          <a:blip r:embed="rId5"/>
          <a:stretch>
            <a:fillRect/>
          </a:stretch>
        </p:blipFill>
        <p:spPr>
          <a:xfrm>
            <a:off x="9285566" y="2836569"/>
            <a:ext cx="749300" cy="749300"/>
          </a:xfrm>
          <a:prstGeom prst="rect">
            <a:avLst/>
          </a:prstGeom>
        </p:spPr>
      </p:pic>
      <p:pic>
        <p:nvPicPr>
          <p:cNvPr id="10" name="Picture 9">
            <a:extLst>
              <a:ext uri="{FF2B5EF4-FFF2-40B4-BE49-F238E27FC236}">
                <a16:creationId xmlns:a16="http://schemas.microsoft.com/office/drawing/2014/main" id="{1F8C2BF4-1BD0-C48B-630F-8533C4BE1E45}"/>
              </a:ext>
            </a:extLst>
          </p:cNvPr>
          <p:cNvPicPr>
            <a:picLocks noChangeAspect="1"/>
          </p:cNvPicPr>
          <p:nvPr/>
        </p:nvPicPr>
        <p:blipFill>
          <a:blip r:embed="rId6"/>
          <a:stretch>
            <a:fillRect/>
          </a:stretch>
        </p:blipFill>
        <p:spPr>
          <a:xfrm>
            <a:off x="5734049" y="2832101"/>
            <a:ext cx="723899" cy="749298"/>
          </a:xfrm>
          <a:prstGeom prst="rect">
            <a:avLst/>
          </a:prstGeom>
        </p:spPr>
      </p:pic>
      <p:pic>
        <p:nvPicPr>
          <p:cNvPr id="11" name="Picture 10">
            <a:extLst>
              <a:ext uri="{FF2B5EF4-FFF2-40B4-BE49-F238E27FC236}">
                <a16:creationId xmlns:a16="http://schemas.microsoft.com/office/drawing/2014/main" id="{A77B10D2-EE3C-E8BE-67E2-148E1BAB5D37}"/>
              </a:ext>
            </a:extLst>
          </p:cNvPr>
          <p:cNvPicPr>
            <a:picLocks noChangeAspect="1"/>
          </p:cNvPicPr>
          <p:nvPr/>
        </p:nvPicPr>
        <p:blipFill>
          <a:blip r:embed="rId7"/>
          <a:stretch>
            <a:fillRect/>
          </a:stretch>
        </p:blipFill>
        <p:spPr>
          <a:xfrm>
            <a:off x="2157134" y="2994993"/>
            <a:ext cx="749300" cy="444500"/>
          </a:xfrm>
          <a:prstGeom prst="rect">
            <a:avLst/>
          </a:prstGeom>
        </p:spPr>
      </p:pic>
      <p:sp>
        <p:nvSpPr>
          <p:cNvPr id="7" name="Title 27">
            <a:extLst>
              <a:ext uri="{FF2B5EF4-FFF2-40B4-BE49-F238E27FC236}">
                <a16:creationId xmlns:a16="http://schemas.microsoft.com/office/drawing/2014/main" id="{971BE364-C4F6-7300-A45B-A0B455486104}"/>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lvl="0">
              <a:defRPr/>
            </a:pPr>
            <a:r>
              <a:rPr lang="en-US" sz="2400" dirty="0">
                <a:solidFill>
                  <a:schemeClr val="accent2"/>
                </a:solidFill>
                <a:latin typeface="Trebuchet MS" panose="020B0603020202020204" pitchFamily="34" charset="0"/>
              </a:rPr>
              <a:t>A Sector Collaboration</a:t>
            </a:r>
            <a:endParaRPr lang="en-GB" sz="2400" dirty="0">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73045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57DEC-17DB-DD32-A121-F9707CAFE509}"/>
            </a:ext>
          </a:extLst>
        </p:cNvPr>
        <p:cNvGrpSpPr/>
        <p:nvPr/>
      </p:nvGrpSpPr>
      <p:grpSpPr>
        <a:xfrm>
          <a:off x="0" y="0"/>
          <a:ext cx="0" cy="0"/>
          <a:chOff x="0" y="0"/>
          <a:chExt cx="0" cy="0"/>
        </a:xfrm>
      </p:grpSpPr>
      <p:sp>
        <p:nvSpPr>
          <p:cNvPr id="2" name="Title 27">
            <a:extLst>
              <a:ext uri="{FF2B5EF4-FFF2-40B4-BE49-F238E27FC236}">
                <a16:creationId xmlns:a16="http://schemas.microsoft.com/office/drawing/2014/main" id="{A5BD1268-686D-2747-D799-8E1F4571D06C}"/>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Shifting Demographics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6" name="Picture 5">
            <a:extLst>
              <a:ext uri="{FF2B5EF4-FFF2-40B4-BE49-F238E27FC236}">
                <a16:creationId xmlns:a16="http://schemas.microsoft.com/office/drawing/2014/main" id="{23560E6E-5197-CAA7-2364-BAFFAE493D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3" name="The complete service offering for advisers">
            <a:extLst>
              <a:ext uri="{FF2B5EF4-FFF2-40B4-BE49-F238E27FC236}">
                <a16:creationId xmlns:a16="http://schemas.microsoft.com/office/drawing/2014/main" id="{033403CC-DA7B-D8D4-0C7B-3F55DFDA9E70}"/>
              </a:ext>
            </a:extLst>
          </p:cNvPr>
          <p:cNvSpPr txBox="1"/>
          <p:nvPr/>
        </p:nvSpPr>
        <p:spPr>
          <a:xfrm>
            <a:off x="9009269" y="6465411"/>
            <a:ext cx="2758985" cy="166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0" rIns="0" bIns="0" anchor="ctr">
            <a:spAutoFit/>
          </a:bodyPr>
          <a:lstStyle>
            <a:lvl1pPr algn="l" defTabSz="457200">
              <a:defRPr sz="4800">
                <a:solidFill>
                  <a:srgbClr val="FFFFFF"/>
                </a:solidFill>
                <a:latin typeface="Sora Thin"/>
                <a:ea typeface="Sora Thin"/>
                <a:cs typeface="Sora Thin"/>
                <a:sym typeface="Sora Thin"/>
              </a:defRPr>
            </a:lvl1pPr>
          </a:lstStyle>
          <a:p>
            <a:pPr marL="0" marR="0" lvl="0" indent="0" algn="l" defTabSz="228600" rtl="0" eaLnBrk="1" fontAlgn="auto" latinLnBrk="0" hangingPunct="0">
              <a:lnSpc>
                <a:spcPct val="12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Trebuchet MS" panose="020B0603020202020204" pitchFamily="34" charset="0"/>
                <a:cs typeface="Sora Light" pitchFamily="2" charset="0"/>
                <a:sym typeface="Sora Thin"/>
              </a:rPr>
              <a:t>Source: FCA – FOI Request (February 2025)</a:t>
            </a:r>
          </a:p>
        </p:txBody>
      </p:sp>
      <p:graphicFrame>
        <p:nvGraphicFramePr>
          <p:cNvPr id="4" name="Table 5">
            <a:extLst>
              <a:ext uri="{FF2B5EF4-FFF2-40B4-BE49-F238E27FC236}">
                <a16:creationId xmlns:a16="http://schemas.microsoft.com/office/drawing/2014/main" id="{C373F2D0-4427-5A1A-DD48-73E18A921136}"/>
              </a:ext>
            </a:extLst>
          </p:cNvPr>
          <p:cNvGraphicFramePr>
            <a:graphicFrameLocks noGrp="1"/>
          </p:cNvGraphicFramePr>
          <p:nvPr/>
        </p:nvGraphicFramePr>
        <p:xfrm>
          <a:off x="856345" y="3590303"/>
          <a:ext cx="10515600" cy="2654000"/>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3954803264"/>
                    </a:ext>
                  </a:extLst>
                </a:gridCol>
                <a:gridCol w="2103120">
                  <a:extLst>
                    <a:ext uri="{9D8B030D-6E8A-4147-A177-3AD203B41FA5}">
                      <a16:colId xmlns:a16="http://schemas.microsoft.com/office/drawing/2014/main" val="1120240454"/>
                    </a:ext>
                  </a:extLst>
                </a:gridCol>
                <a:gridCol w="2103120">
                  <a:extLst>
                    <a:ext uri="{9D8B030D-6E8A-4147-A177-3AD203B41FA5}">
                      <a16:colId xmlns:a16="http://schemas.microsoft.com/office/drawing/2014/main" val="2972575253"/>
                    </a:ext>
                  </a:extLst>
                </a:gridCol>
                <a:gridCol w="2103120">
                  <a:extLst>
                    <a:ext uri="{9D8B030D-6E8A-4147-A177-3AD203B41FA5}">
                      <a16:colId xmlns:a16="http://schemas.microsoft.com/office/drawing/2014/main" val="3476932521"/>
                    </a:ext>
                  </a:extLst>
                </a:gridCol>
                <a:gridCol w="2103120">
                  <a:extLst>
                    <a:ext uri="{9D8B030D-6E8A-4147-A177-3AD203B41FA5}">
                      <a16:colId xmlns:a16="http://schemas.microsoft.com/office/drawing/2014/main" val="2552936365"/>
                    </a:ext>
                  </a:extLst>
                </a:gridCol>
              </a:tblGrid>
              <a:tr h="331750">
                <a:tc>
                  <a:txBody>
                    <a:bodyPr/>
                    <a:lstStyle/>
                    <a:p>
                      <a:pPr algn="ctr"/>
                      <a:r>
                        <a:rPr lang="en-GB" sz="1500" dirty="0"/>
                        <a:t>Age Range</a:t>
                      </a:r>
                    </a:p>
                  </a:txBody>
                  <a:tcPr anchor="ctr"/>
                </a:tc>
                <a:tc>
                  <a:txBody>
                    <a:bodyPr/>
                    <a:lstStyle/>
                    <a:p>
                      <a:pPr algn="ctr"/>
                      <a:r>
                        <a:rPr lang="en-GB" sz="1500" dirty="0"/>
                        <a:t>August 2022</a:t>
                      </a:r>
                    </a:p>
                  </a:txBody>
                  <a:tcPr anchor="ctr"/>
                </a:tc>
                <a:tc>
                  <a:txBody>
                    <a:bodyPr/>
                    <a:lstStyle/>
                    <a:p>
                      <a:pPr algn="ctr"/>
                      <a:r>
                        <a:rPr lang="en-GB" sz="1500" dirty="0"/>
                        <a:t>February 2024</a:t>
                      </a:r>
                    </a:p>
                  </a:txBody>
                  <a:tcPr anchor="ctr"/>
                </a:tc>
                <a:tc>
                  <a:txBody>
                    <a:bodyPr/>
                    <a:lstStyle/>
                    <a:p>
                      <a:pPr algn="ctr"/>
                      <a:r>
                        <a:rPr lang="en-GB" sz="1500" dirty="0"/>
                        <a:t>February 2025</a:t>
                      </a:r>
                    </a:p>
                  </a:txBody>
                  <a:tcPr anchor="ctr"/>
                </a:tc>
                <a:tc>
                  <a:txBody>
                    <a:bodyPr/>
                    <a:lstStyle/>
                    <a:p>
                      <a:pPr algn="ctr"/>
                      <a:r>
                        <a:rPr lang="en-GB" sz="1500" dirty="0"/>
                        <a:t>% Change</a:t>
                      </a:r>
                    </a:p>
                  </a:txBody>
                  <a:tcPr anchor="ctr"/>
                </a:tc>
                <a:extLst>
                  <a:ext uri="{0D108BD9-81ED-4DB2-BD59-A6C34878D82A}">
                    <a16:rowId xmlns:a16="http://schemas.microsoft.com/office/drawing/2014/main" val="2301521336"/>
                  </a:ext>
                </a:extLst>
              </a:tr>
              <a:tr h="331750">
                <a:tc>
                  <a:txBody>
                    <a:bodyPr/>
                    <a:lstStyle/>
                    <a:p>
                      <a:pPr algn="ctr"/>
                      <a:r>
                        <a:rPr lang="en-GB" sz="1500" dirty="0"/>
                        <a:t>Under 25</a:t>
                      </a:r>
                    </a:p>
                  </a:txBody>
                  <a:tcPr anchor="ctr"/>
                </a:tc>
                <a:tc>
                  <a:txBody>
                    <a:bodyPr/>
                    <a:lstStyle/>
                    <a:p>
                      <a:pPr algn="ctr"/>
                      <a:r>
                        <a:rPr lang="en-GB" sz="1500" dirty="0"/>
                        <a:t>426</a:t>
                      </a:r>
                    </a:p>
                  </a:txBody>
                  <a:tcPr anchor="ctr"/>
                </a:tc>
                <a:tc>
                  <a:txBody>
                    <a:bodyPr/>
                    <a:lstStyle/>
                    <a:p>
                      <a:pPr algn="ctr"/>
                      <a:r>
                        <a:rPr lang="en-GB" sz="1500" dirty="0"/>
                        <a:t>174</a:t>
                      </a:r>
                    </a:p>
                  </a:txBody>
                  <a:tcPr anchor="ctr"/>
                </a:tc>
                <a:tc>
                  <a:txBody>
                    <a:bodyPr/>
                    <a:lstStyle/>
                    <a:p>
                      <a:pPr algn="ctr"/>
                      <a:r>
                        <a:rPr lang="en-GB" sz="1500" dirty="0"/>
                        <a:t>254</a:t>
                      </a:r>
                    </a:p>
                  </a:txBody>
                  <a:tcPr anchor="ctr"/>
                </a:tc>
                <a:tc>
                  <a:txBody>
                    <a:bodyPr/>
                    <a:lstStyle/>
                    <a:p>
                      <a:pPr algn="ctr"/>
                      <a:r>
                        <a:rPr lang="en-GB" sz="1500" dirty="0"/>
                        <a:t>-40%</a:t>
                      </a:r>
                    </a:p>
                  </a:txBody>
                  <a:tcPr anchor="ctr"/>
                </a:tc>
                <a:extLst>
                  <a:ext uri="{0D108BD9-81ED-4DB2-BD59-A6C34878D82A}">
                    <a16:rowId xmlns:a16="http://schemas.microsoft.com/office/drawing/2014/main" val="3155543343"/>
                  </a:ext>
                </a:extLst>
              </a:tr>
              <a:tr h="331750">
                <a:tc>
                  <a:txBody>
                    <a:bodyPr/>
                    <a:lstStyle/>
                    <a:p>
                      <a:pPr algn="ctr"/>
                      <a:r>
                        <a:rPr lang="en-GB" sz="1500" dirty="0"/>
                        <a:t>25 – 29</a:t>
                      </a:r>
                    </a:p>
                  </a:txBody>
                  <a:tcPr anchor="ctr"/>
                </a:tc>
                <a:tc>
                  <a:txBody>
                    <a:bodyPr/>
                    <a:lstStyle/>
                    <a:p>
                      <a:pPr algn="ctr"/>
                      <a:r>
                        <a:rPr lang="en-GB" sz="1500" dirty="0"/>
                        <a:t>1,989</a:t>
                      </a:r>
                    </a:p>
                  </a:txBody>
                  <a:tcPr anchor="ctr"/>
                </a:tc>
                <a:tc>
                  <a:txBody>
                    <a:bodyPr/>
                    <a:lstStyle/>
                    <a:p>
                      <a:pPr algn="ctr"/>
                      <a:r>
                        <a:rPr lang="en-GB" sz="1500" dirty="0"/>
                        <a:t>1,641</a:t>
                      </a:r>
                    </a:p>
                  </a:txBody>
                  <a:tcPr anchor="ctr"/>
                </a:tc>
                <a:tc>
                  <a:txBody>
                    <a:bodyPr/>
                    <a:lstStyle/>
                    <a:p>
                      <a:pPr algn="ctr"/>
                      <a:r>
                        <a:rPr lang="en-GB" sz="1500" dirty="0"/>
                        <a:t>2,076</a:t>
                      </a:r>
                    </a:p>
                  </a:txBody>
                  <a:tcPr anchor="ctr"/>
                </a:tc>
                <a:tc>
                  <a:txBody>
                    <a:bodyPr/>
                    <a:lstStyle/>
                    <a:p>
                      <a:pPr algn="ctr"/>
                      <a:r>
                        <a:rPr lang="en-GB" sz="1500" dirty="0"/>
                        <a:t>+4%</a:t>
                      </a:r>
                    </a:p>
                  </a:txBody>
                  <a:tcPr anchor="ctr"/>
                </a:tc>
                <a:extLst>
                  <a:ext uri="{0D108BD9-81ED-4DB2-BD59-A6C34878D82A}">
                    <a16:rowId xmlns:a16="http://schemas.microsoft.com/office/drawing/2014/main" val="2971025030"/>
                  </a:ext>
                </a:extLst>
              </a:tr>
              <a:tr h="331750">
                <a:tc>
                  <a:txBody>
                    <a:bodyPr/>
                    <a:lstStyle/>
                    <a:p>
                      <a:pPr algn="ctr"/>
                      <a:r>
                        <a:rPr lang="en-GB" sz="1500" dirty="0"/>
                        <a:t>30 – 39</a:t>
                      </a:r>
                    </a:p>
                  </a:txBody>
                  <a:tcPr anchor="ctr"/>
                </a:tc>
                <a:tc>
                  <a:txBody>
                    <a:bodyPr/>
                    <a:lstStyle/>
                    <a:p>
                      <a:pPr algn="ctr"/>
                      <a:r>
                        <a:rPr lang="en-GB" sz="1500" dirty="0"/>
                        <a:t>5,668</a:t>
                      </a:r>
                    </a:p>
                  </a:txBody>
                  <a:tcPr anchor="ctr"/>
                </a:tc>
                <a:tc>
                  <a:txBody>
                    <a:bodyPr/>
                    <a:lstStyle/>
                    <a:p>
                      <a:pPr algn="ctr"/>
                      <a:r>
                        <a:rPr lang="en-GB" sz="1500" dirty="0"/>
                        <a:t>5,758</a:t>
                      </a:r>
                    </a:p>
                  </a:txBody>
                  <a:tcPr anchor="ctr"/>
                </a:tc>
                <a:tc>
                  <a:txBody>
                    <a:bodyPr/>
                    <a:lstStyle/>
                    <a:p>
                      <a:pPr algn="ctr"/>
                      <a:r>
                        <a:rPr lang="en-GB" sz="1500" dirty="0"/>
                        <a:t>7,367</a:t>
                      </a:r>
                    </a:p>
                  </a:txBody>
                  <a:tcPr anchor="ctr"/>
                </a:tc>
                <a:tc>
                  <a:txBody>
                    <a:bodyPr/>
                    <a:lstStyle/>
                    <a:p>
                      <a:pPr algn="ctr"/>
                      <a:r>
                        <a:rPr lang="en-GB" sz="1500" dirty="0"/>
                        <a:t>+30%</a:t>
                      </a:r>
                    </a:p>
                  </a:txBody>
                  <a:tcPr anchor="ctr"/>
                </a:tc>
                <a:extLst>
                  <a:ext uri="{0D108BD9-81ED-4DB2-BD59-A6C34878D82A}">
                    <a16:rowId xmlns:a16="http://schemas.microsoft.com/office/drawing/2014/main" val="3498514681"/>
                  </a:ext>
                </a:extLst>
              </a:tr>
              <a:tr h="331750">
                <a:tc>
                  <a:txBody>
                    <a:bodyPr/>
                    <a:lstStyle/>
                    <a:p>
                      <a:pPr algn="ctr"/>
                      <a:r>
                        <a:rPr lang="en-GB" sz="1500" dirty="0"/>
                        <a:t>40 – 49</a:t>
                      </a:r>
                    </a:p>
                  </a:txBody>
                  <a:tcPr anchor="ctr"/>
                </a:tc>
                <a:tc>
                  <a:txBody>
                    <a:bodyPr/>
                    <a:lstStyle/>
                    <a:p>
                      <a:pPr algn="ctr"/>
                      <a:r>
                        <a:rPr lang="en-GB" sz="1500" dirty="0"/>
                        <a:t>8,200</a:t>
                      </a:r>
                    </a:p>
                  </a:txBody>
                  <a:tcPr anchor="ctr"/>
                </a:tc>
                <a:tc>
                  <a:txBody>
                    <a:bodyPr/>
                    <a:lstStyle/>
                    <a:p>
                      <a:pPr algn="ctr"/>
                      <a:r>
                        <a:rPr lang="en-GB" sz="1500" dirty="0"/>
                        <a:t>7,622</a:t>
                      </a:r>
                    </a:p>
                  </a:txBody>
                  <a:tcPr anchor="ctr"/>
                </a:tc>
                <a:tc>
                  <a:txBody>
                    <a:bodyPr/>
                    <a:lstStyle/>
                    <a:p>
                      <a:pPr algn="ctr"/>
                      <a:r>
                        <a:rPr lang="en-GB" sz="1500" dirty="0"/>
                        <a:t>8,878</a:t>
                      </a:r>
                    </a:p>
                  </a:txBody>
                  <a:tcPr anchor="ctr"/>
                </a:tc>
                <a:tc>
                  <a:txBody>
                    <a:bodyPr/>
                    <a:lstStyle/>
                    <a:p>
                      <a:pPr algn="ctr"/>
                      <a:r>
                        <a:rPr lang="en-GB" sz="1500" dirty="0"/>
                        <a:t>+8%</a:t>
                      </a:r>
                    </a:p>
                  </a:txBody>
                  <a:tcPr anchor="ctr"/>
                </a:tc>
                <a:extLst>
                  <a:ext uri="{0D108BD9-81ED-4DB2-BD59-A6C34878D82A}">
                    <a16:rowId xmlns:a16="http://schemas.microsoft.com/office/drawing/2014/main" val="298863066"/>
                  </a:ext>
                </a:extLst>
              </a:tr>
              <a:tr h="331750">
                <a:tc>
                  <a:txBody>
                    <a:bodyPr/>
                    <a:lstStyle/>
                    <a:p>
                      <a:pPr algn="ctr"/>
                      <a:r>
                        <a:rPr lang="en-GB" sz="1500" dirty="0"/>
                        <a:t>50 – 59</a:t>
                      </a:r>
                    </a:p>
                  </a:txBody>
                  <a:tcPr anchor="ctr"/>
                </a:tc>
                <a:tc>
                  <a:txBody>
                    <a:bodyPr/>
                    <a:lstStyle/>
                    <a:p>
                      <a:pPr algn="ctr"/>
                      <a:r>
                        <a:rPr lang="en-GB" sz="1500" dirty="0"/>
                        <a:t>10,037</a:t>
                      </a:r>
                    </a:p>
                  </a:txBody>
                  <a:tcPr anchor="ctr"/>
                </a:tc>
                <a:tc>
                  <a:txBody>
                    <a:bodyPr/>
                    <a:lstStyle/>
                    <a:p>
                      <a:pPr algn="ctr"/>
                      <a:r>
                        <a:rPr lang="en-GB" sz="1500" dirty="0"/>
                        <a:t>9,777</a:t>
                      </a:r>
                    </a:p>
                  </a:txBody>
                  <a:tcPr anchor="ctr"/>
                </a:tc>
                <a:tc>
                  <a:txBody>
                    <a:bodyPr/>
                    <a:lstStyle/>
                    <a:p>
                      <a:pPr algn="ctr"/>
                      <a:r>
                        <a:rPr lang="en-GB" sz="1500" dirty="0"/>
                        <a:t>10,370</a:t>
                      </a:r>
                    </a:p>
                  </a:txBody>
                  <a:tcPr anchor="ctr"/>
                </a:tc>
                <a:tc>
                  <a:txBody>
                    <a:bodyPr/>
                    <a:lstStyle/>
                    <a:p>
                      <a:pPr algn="ctr"/>
                      <a:r>
                        <a:rPr lang="en-GB" sz="1500" dirty="0"/>
                        <a:t>+3%</a:t>
                      </a:r>
                    </a:p>
                  </a:txBody>
                  <a:tcPr anchor="ctr"/>
                </a:tc>
                <a:extLst>
                  <a:ext uri="{0D108BD9-81ED-4DB2-BD59-A6C34878D82A}">
                    <a16:rowId xmlns:a16="http://schemas.microsoft.com/office/drawing/2014/main" val="22085889"/>
                  </a:ext>
                </a:extLst>
              </a:tr>
              <a:tr h="331750">
                <a:tc>
                  <a:txBody>
                    <a:bodyPr/>
                    <a:lstStyle/>
                    <a:p>
                      <a:pPr algn="ctr"/>
                      <a:r>
                        <a:rPr lang="en-GB" sz="1500" dirty="0"/>
                        <a:t>Over 60</a:t>
                      </a:r>
                    </a:p>
                  </a:txBody>
                  <a:tcPr anchor="ctr"/>
                </a:tc>
                <a:tc>
                  <a:txBody>
                    <a:bodyPr/>
                    <a:lstStyle/>
                    <a:p>
                      <a:pPr algn="ctr"/>
                      <a:r>
                        <a:rPr lang="en-GB" sz="1500" dirty="0"/>
                        <a:t>4,824</a:t>
                      </a:r>
                    </a:p>
                  </a:txBody>
                  <a:tcPr anchor="ctr"/>
                </a:tc>
                <a:tc>
                  <a:txBody>
                    <a:bodyPr/>
                    <a:lstStyle/>
                    <a:p>
                      <a:pPr algn="ctr"/>
                      <a:r>
                        <a:rPr lang="en-GB" sz="1500" dirty="0"/>
                        <a:t>6,210</a:t>
                      </a:r>
                    </a:p>
                  </a:txBody>
                  <a:tcPr anchor="ctr"/>
                </a:tc>
                <a:tc>
                  <a:txBody>
                    <a:bodyPr/>
                    <a:lstStyle/>
                    <a:p>
                      <a:pPr algn="ctr"/>
                      <a:r>
                        <a:rPr lang="en-GB" sz="1500" dirty="0"/>
                        <a:t>6,797</a:t>
                      </a:r>
                    </a:p>
                  </a:txBody>
                  <a:tcPr anchor="ctr"/>
                </a:tc>
                <a:tc>
                  <a:txBody>
                    <a:bodyPr/>
                    <a:lstStyle/>
                    <a:p>
                      <a:pPr algn="ctr"/>
                      <a:r>
                        <a:rPr lang="en-GB" sz="1500" dirty="0"/>
                        <a:t>+41%</a:t>
                      </a:r>
                    </a:p>
                  </a:txBody>
                  <a:tcPr anchor="ctr"/>
                </a:tc>
                <a:extLst>
                  <a:ext uri="{0D108BD9-81ED-4DB2-BD59-A6C34878D82A}">
                    <a16:rowId xmlns:a16="http://schemas.microsoft.com/office/drawing/2014/main" val="3893137134"/>
                  </a:ext>
                </a:extLst>
              </a:tr>
              <a:tr h="331750">
                <a:tc>
                  <a:txBody>
                    <a:bodyPr/>
                    <a:lstStyle/>
                    <a:p>
                      <a:pPr algn="ctr"/>
                      <a:r>
                        <a:rPr lang="en-GB" sz="1500" b="1" dirty="0"/>
                        <a:t>TOTAL</a:t>
                      </a:r>
                    </a:p>
                  </a:txBody>
                  <a:tcPr anchor="ctr"/>
                </a:tc>
                <a:tc>
                  <a:txBody>
                    <a:bodyPr/>
                    <a:lstStyle/>
                    <a:p>
                      <a:pPr algn="ctr"/>
                      <a:r>
                        <a:rPr lang="en-GB" sz="1500" b="1" dirty="0"/>
                        <a:t>31,144</a:t>
                      </a:r>
                    </a:p>
                  </a:txBody>
                  <a:tcPr anchor="ctr"/>
                </a:tc>
                <a:tc>
                  <a:txBody>
                    <a:bodyPr/>
                    <a:lstStyle/>
                    <a:p>
                      <a:pPr algn="ctr"/>
                      <a:r>
                        <a:rPr lang="en-GB" sz="1500" b="1" dirty="0"/>
                        <a:t>31,182</a:t>
                      </a:r>
                    </a:p>
                  </a:txBody>
                  <a:tcPr anchor="ctr"/>
                </a:tc>
                <a:tc>
                  <a:txBody>
                    <a:bodyPr/>
                    <a:lstStyle/>
                    <a:p>
                      <a:pPr algn="ctr"/>
                      <a:r>
                        <a:rPr lang="en-GB" sz="1500" b="1" dirty="0"/>
                        <a:t>35,742</a:t>
                      </a:r>
                    </a:p>
                  </a:txBody>
                  <a:tcPr anchor="ctr"/>
                </a:tc>
                <a:tc>
                  <a:txBody>
                    <a:bodyPr/>
                    <a:lstStyle/>
                    <a:p>
                      <a:pPr algn="ctr"/>
                      <a:r>
                        <a:rPr lang="en-GB" sz="1500" b="1" dirty="0"/>
                        <a:t>+15%</a:t>
                      </a:r>
                    </a:p>
                  </a:txBody>
                  <a:tcPr anchor="ctr"/>
                </a:tc>
                <a:extLst>
                  <a:ext uri="{0D108BD9-81ED-4DB2-BD59-A6C34878D82A}">
                    <a16:rowId xmlns:a16="http://schemas.microsoft.com/office/drawing/2014/main" val="2770436345"/>
                  </a:ext>
                </a:extLst>
              </a:tr>
            </a:tbl>
          </a:graphicData>
        </a:graphic>
      </p:graphicFrame>
      <p:sp>
        <p:nvSpPr>
          <p:cNvPr id="5" name="TextBox 4">
            <a:extLst>
              <a:ext uri="{FF2B5EF4-FFF2-40B4-BE49-F238E27FC236}">
                <a16:creationId xmlns:a16="http://schemas.microsoft.com/office/drawing/2014/main" id="{612C5DDC-6C67-A348-6691-29A5D5A9679F}"/>
              </a:ext>
            </a:extLst>
          </p:cNvPr>
          <p:cNvSpPr txBox="1"/>
          <p:nvPr/>
        </p:nvSpPr>
        <p:spPr>
          <a:xfrm>
            <a:off x="838199" y="3176534"/>
            <a:ext cx="105155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Number of </a:t>
            </a:r>
            <a:r>
              <a:rPr kumimoji="0" lang="en-GB" sz="1800" b="1" i="1" u="none" strike="noStrike" kern="1200" cap="none" spc="0" normalizeH="0" baseline="0" noProof="0" dirty="0">
                <a:ln>
                  <a:noFill/>
                </a:ln>
                <a:solidFill>
                  <a:srgbClr val="8064A2"/>
                </a:solidFill>
                <a:effectLst/>
                <a:uLnTx/>
                <a:uFillTx/>
                <a:latin typeface="Trebuchet MS" panose="020B0603020202020204" pitchFamily="34" charset="0"/>
                <a:ea typeface="+mn-ea"/>
                <a:cs typeface="+mn-cs"/>
              </a:rPr>
              <a:t>individuals</a:t>
            </a:r>
            <a:r>
              <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in the UK authorised to provide </a:t>
            </a:r>
            <a:r>
              <a:rPr kumimoji="0" lang="en-GB" sz="1800" b="1" i="0" u="none" strike="noStrike" kern="1200" cap="none" spc="0" normalizeH="0" baseline="0" noProof="0" dirty="0">
                <a:ln>
                  <a:noFill/>
                </a:ln>
                <a:solidFill>
                  <a:srgbClr val="8064A2"/>
                </a:solidFill>
                <a:effectLst/>
                <a:uLnTx/>
                <a:uFillTx/>
                <a:latin typeface="Trebuchet MS" panose="020B0603020202020204" pitchFamily="34" charset="0"/>
                <a:ea typeface="+mn-ea"/>
                <a:cs typeface="+mn-cs"/>
              </a:rPr>
              <a:t>retail investment advice </a:t>
            </a:r>
            <a:r>
              <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by age range:</a:t>
            </a:r>
          </a:p>
        </p:txBody>
      </p:sp>
      <p:graphicFrame>
        <p:nvGraphicFramePr>
          <p:cNvPr id="7" name="Table 6">
            <a:extLst>
              <a:ext uri="{FF2B5EF4-FFF2-40B4-BE49-F238E27FC236}">
                <a16:creationId xmlns:a16="http://schemas.microsoft.com/office/drawing/2014/main" id="{CC597665-B92A-DC3A-A552-BFA0152D3FC1}"/>
              </a:ext>
            </a:extLst>
          </p:cNvPr>
          <p:cNvGraphicFramePr>
            <a:graphicFrameLocks noGrp="1"/>
          </p:cNvGraphicFramePr>
          <p:nvPr/>
        </p:nvGraphicFramePr>
        <p:xfrm>
          <a:off x="856345" y="2162547"/>
          <a:ext cx="10515600" cy="656854"/>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3954803264"/>
                    </a:ext>
                  </a:extLst>
                </a:gridCol>
                <a:gridCol w="2103120">
                  <a:extLst>
                    <a:ext uri="{9D8B030D-6E8A-4147-A177-3AD203B41FA5}">
                      <a16:colId xmlns:a16="http://schemas.microsoft.com/office/drawing/2014/main" val="1004270545"/>
                    </a:ext>
                  </a:extLst>
                </a:gridCol>
                <a:gridCol w="2103120">
                  <a:extLst>
                    <a:ext uri="{9D8B030D-6E8A-4147-A177-3AD203B41FA5}">
                      <a16:colId xmlns:a16="http://schemas.microsoft.com/office/drawing/2014/main" val="3644324389"/>
                    </a:ext>
                  </a:extLst>
                </a:gridCol>
                <a:gridCol w="2103120">
                  <a:extLst>
                    <a:ext uri="{9D8B030D-6E8A-4147-A177-3AD203B41FA5}">
                      <a16:colId xmlns:a16="http://schemas.microsoft.com/office/drawing/2014/main" val="1120240454"/>
                    </a:ext>
                  </a:extLst>
                </a:gridCol>
                <a:gridCol w="2103120">
                  <a:extLst>
                    <a:ext uri="{9D8B030D-6E8A-4147-A177-3AD203B41FA5}">
                      <a16:colId xmlns:a16="http://schemas.microsoft.com/office/drawing/2014/main" val="3872597183"/>
                    </a:ext>
                  </a:extLst>
                </a:gridCol>
              </a:tblGrid>
              <a:tr h="328427">
                <a:tc>
                  <a:txBody>
                    <a:bodyPr/>
                    <a:lstStyle/>
                    <a:p>
                      <a:pPr algn="ctr"/>
                      <a:r>
                        <a:rPr lang="en-GB" sz="1500" dirty="0"/>
                        <a:t>Date</a:t>
                      </a:r>
                    </a:p>
                  </a:txBody>
                  <a:tcPr anchor="ctr">
                    <a:solidFill>
                      <a:schemeClr val="accent1"/>
                    </a:solidFill>
                  </a:tcPr>
                </a:tc>
                <a:tc>
                  <a:txBody>
                    <a:bodyPr/>
                    <a:lstStyle/>
                    <a:p>
                      <a:pPr algn="ctr"/>
                      <a:r>
                        <a:rPr lang="en-GB" sz="1500" dirty="0"/>
                        <a:t>August 2022</a:t>
                      </a:r>
                    </a:p>
                  </a:txBody>
                  <a:tcPr anchor="ctr">
                    <a:solidFill>
                      <a:schemeClr val="accent1"/>
                    </a:solidFill>
                  </a:tcPr>
                </a:tc>
                <a:tc>
                  <a:txBody>
                    <a:bodyPr/>
                    <a:lstStyle/>
                    <a:p>
                      <a:pPr algn="ctr"/>
                      <a:r>
                        <a:rPr lang="en-GB" sz="1500" dirty="0"/>
                        <a:t>February 2024</a:t>
                      </a:r>
                    </a:p>
                  </a:txBody>
                  <a:tcPr anchor="ctr">
                    <a:solidFill>
                      <a:schemeClr val="accent1"/>
                    </a:solidFill>
                  </a:tcPr>
                </a:tc>
                <a:tc>
                  <a:txBody>
                    <a:bodyPr/>
                    <a:lstStyle/>
                    <a:p>
                      <a:pPr algn="ctr"/>
                      <a:r>
                        <a:rPr lang="en-GB" sz="1500" dirty="0"/>
                        <a:t>February 2025</a:t>
                      </a:r>
                    </a:p>
                  </a:txBody>
                  <a:tcPr anchor="ctr">
                    <a:solidFill>
                      <a:schemeClr val="accent1"/>
                    </a:solidFill>
                  </a:tcPr>
                </a:tc>
                <a:tc>
                  <a:txBody>
                    <a:bodyPr/>
                    <a:lstStyle/>
                    <a:p>
                      <a:pPr algn="ctr"/>
                      <a:r>
                        <a:rPr lang="en-GB" sz="1500" dirty="0"/>
                        <a:t>% Change</a:t>
                      </a:r>
                    </a:p>
                  </a:txBody>
                  <a:tcPr anchor="ctr">
                    <a:solidFill>
                      <a:schemeClr val="accent1"/>
                    </a:solidFill>
                  </a:tcPr>
                </a:tc>
                <a:extLst>
                  <a:ext uri="{0D108BD9-81ED-4DB2-BD59-A6C34878D82A}">
                    <a16:rowId xmlns:a16="http://schemas.microsoft.com/office/drawing/2014/main" val="2301521336"/>
                  </a:ext>
                </a:extLst>
              </a:tr>
              <a:tr h="328427">
                <a:tc>
                  <a:txBody>
                    <a:bodyPr/>
                    <a:lstStyle/>
                    <a:p>
                      <a:pPr algn="ctr"/>
                      <a:r>
                        <a:rPr lang="en-GB" sz="1500" b="1" dirty="0"/>
                        <a:t>Firms</a:t>
                      </a:r>
                    </a:p>
                  </a:txBody>
                  <a:tcPr anchor="ctr"/>
                </a:tc>
                <a:tc>
                  <a:txBody>
                    <a:bodyPr/>
                    <a:lstStyle/>
                    <a:p>
                      <a:pPr algn="ctr"/>
                      <a:r>
                        <a:rPr lang="en-GB" sz="1500" b="1" dirty="0"/>
                        <a:t>6,240</a:t>
                      </a:r>
                    </a:p>
                  </a:txBody>
                  <a:tcPr anchor="ctr"/>
                </a:tc>
                <a:tc>
                  <a:txBody>
                    <a:bodyPr/>
                    <a:lstStyle/>
                    <a:p>
                      <a:pPr algn="ctr"/>
                      <a:r>
                        <a:rPr lang="en-GB" sz="1500" b="1" dirty="0"/>
                        <a:t>5,805</a:t>
                      </a:r>
                    </a:p>
                  </a:txBody>
                  <a:tcPr anchor="ctr"/>
                </a:tc>
                <a:tc>
                  <a:txBody>
                    <a:bodyPr/>
                    <a:lstStyle/>
                    <a:p>
                      <a:pPr algn="ctr"/>
                      <a:r>
                        <a:rPr lang="en-GB" sz="1500" b="1" dirty="0"/>
                        <a:t>5,473</a:t>
                      </a:r>
                    </a:p>
                  </a:txBody>
                  <a:tcPr anchor="ctr"/>
                </a:tc>
                <a:tc>
                  <a:txBody>
                    <a:bodyPr/>
                    <a:lstStyle/>
                    <a:p>
                      <a:pPr algn="ctr"/>
                      <a:r>
                        <a:rPr lang="en-GB" sz="1500" b="1" dirty="0"/>
                        <a:t>-12%</a:t>
                      </a:r>
                    </a:p>
                  </a:txBody>
                  <a:tcPr anchor="ctr"/>
                </a:tc>
                <a:extLst>
                  <a:ext uri="{0D108BD9-81ED-4DB2-BD59-A6C34878D82A}">
                    <a16:rowId xmlns:a16="http://schemas.microsoft.com/office/drawing/2014/main" val="3155543343"/>
                  </a:ext>
                </a:extLst>
              </a:tr>
            </a:tbl>
          </a:graphicData>
        </a:graphic>
      </p:graphicFrame>
      <p:sp>
        <p:nvSpPr>
          <p:cNvPr id="8" name="TextBox 7">
            <a:extLst>
              <a:ext uri="{FF2B5EF4-FFF2-40B4-BE49-F238E27FC236}">
                <a16:creationId xmlns:a16="http://schemas.microsoft.com/office/drawing/2014/main" id="{56CCCACD-C54E-C27E-1643-585013F7BC6A}"/>
              </a:ext>
            </a:extLst>
          </p:cNvPr>
          <p:cNvSpPr txBox="1"/>
          <p:nvPr/>
        </p:nvSpPr>
        <p:spPr>
          <a:xfrm>
            <a:off x="838198" y="1733575"/>
            <a:ext cx="105155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Number of </a:t>
            </a:r>
            <a:r>
              <a:rPr kumimoji="0" lang="en-GB" sz="1800" b="1" i="1"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firms</a:t>
            </a:r>
            <a:r>
              <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in the UK authorised to provide </a:t>
            </a:r>
            <a:r>
              <a:rPr kumimoji="0" lang="en-GB" sz="18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retail investment advice</a:t>
            </a:r>
            <a:r>
              <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24283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C9BD45C4-202A-FFA2-C362-397E9ECD42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17CB66-7D5F-B81D-B141-7D566FB9BE82}"/>
              </a:ext>
            </a:extLst>
          </p:cNvPr>
          <p:cNvSpPr txBox="1"/>
          <p:nvPr/>
        </p:nvSpPr>
        <p:spPr>
          <a:xfrm>
            <a:off x="1415480" y="2819401"/>
            <a:ext cx="6859762" cy="9079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srgbClr val="FFFFFF"/>
                </a:solidFill>
                <a:effectLst/>
                <a:uLnTx/>
                <a:uFillTx/>
                <a:latin typeface="Trebuchet MS"/>
                <a:ea typeface="+mn-ea"/>
                <a:cs typeface="Trebuchet MS"/>
              </a:rPr>
              <a:t>The Mechanics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FFFF"/>
                </a:solidFill>
                <a:effectLst/>
                <a:uLnTx/>
                <a:uFillTx/>
                <a:latin typeface="Trebuchet MS"/>
                <a:ea typeface="+mn-ea"/>
                <a:cs typeface="Trebuchet MS"/>
              </a:rPr>
              <a:t>How Apprenticeships work and how they are funded</a:t>
            </a:r>
          </a:p>
        </p:txBody>
      </p:sp>
      <p:pic>
        <p:nvPicPr>
          <p:cNvPr id="4" name="Picture 3">
            <a:extLst>
              <a:ext uri="{FF2B5EF4-FFF2-40B4-BE49-F238E27FC236}">
                <a16:creationId xmlns:a16="http://schemas.microsoft.com/office/drawing/2014/main" id="{6E10D162-CCF5-12AB-3C4A-9F4B41AF8FC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Tree>
    <p:extLst>
      <p:ext uri="{BB962C8B-B14F-4D97-AF65-F5344CB8AC3E}">
        <p14:creationId xmlns:p14="http://schemas.microsoft.com/office/powerpoint/2010/main" val="12532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06B9E-69E4-A465-AC91-DDB6878F4AC9}"/>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A3B46C5C-8D79-021E-56DF-A2F718377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14" b="95986" l="4703" r="92327">
                        <a14:foregroundMark x1="14109" y1="8901" x2="25743" y2="26003"/>
                        <a14:foregroundMark x1="31931" y1="23560" x2="86881" y2="62827"/>
                        <a14:foregroundMark x1="32921" y1="12565" x2="61139" y2="39442"/>
                        <a14:foregroundMark x1="61139" y1="39442" x2="61386" y2="39616"/>
                        <a14:foregroundMark x1="56683" y1="11867" x2="88614" y2="50436"/>
                        <a14:foregroundMark x1="51485" y1="12565" x2="73267" y2="45724"/>
                        <a14:foregroundMark x1="12129" y1="4887" x2="41584" y2="16579"/>
                        <a14:foregroundMark x1="4950" y1="4014" x2="16584" y2="27225"/>
                        <a14:foregroundMark x1="13614" y1="30192" x2="24505" y2="58115"/>
                        <a14:foregroundMark x1="24505" y1="29319" x2="39851" y2="51309"/>
                        <a14:foregroundMark x1="34901" y1="30366" x2="47525" y2="44328"/>
                        <a14:foregroundMark x1="20297" y1="48866" x2="56683" y2="48342"/>
                        <a14:foregroundMark x1="56683" y1="48342" x2="84901" y2="48691"/>
                        <a14:foregroundMark x1="84901" y1="48691" x2="85396" y2="49215"/>
                        <a14:foregroundMark x1="36881" y1="4363" x2="77475" y2="10995"/>
                        <a14:foregroundMark x1="76733" y1="10820" x2="91584" y2="36824"/>
                        <a14:foregroundMark x1="92327" y1="24956" x2="85396" y2="41885"/>
                        <a14:foregroundMark x1="85396" y1="41885" x2="76980" y2="48168"/>
                        <a14:foregroundMark x1="76980" y1="48168" x2="76980" y2="48168"/>
                        <a14:foregroundMark x1="85396" y1="30192" x2="84406" y2="40663"/>
                        <a14:foregroundMark x1="20545" y1="72600" x2="54455" y2="83595"/>
                        <a14:foregroundMark x1="54455" y1="83595" x2="63119" y2="89005"/>
                        <a14:foregroundMark x1="49505" y1="91623" x2="49752" y2="95986"/>
                        <a14:foregroundMark x1="39356" y1="58639" x2="63614" y2="65794"/>
                        <a14:foregroundMark x1="56436" y1="21990" x2="53713" y2="29319"/>
                      </a14:backgroundRemoval>
                    </a14:imgEffect>
                  </a14:imgLayer>
                </a14:imgProps>
              </a:ext>
            </a:extLst>
          </a:blip>
          <a:stretch>
            <a:fillRect/>
          </a:stretch>
        </p:blipFill>
        <p:spPr>
          <a:xfrm>
            <a:off x="10690715" y="263362"/>
            <a:ext cx="805885" cy="1143000"/>
          </a:xfrm>
          <a:prstGeom prst="rect">
            <a:avLst/>
          </a:prstGeom>
        </p:spPr>
      </p:pic>
      <p:sp>
        <p:nvSpPr>
          <p:cNvPr id="20" name="Title 27">
            <a:extLst>
              <a:ext uri="{FF2B5EF4-FFF2-40B4-BE49-F238E27FC236}">
                <a16:creationId xmlns:a16="http://schemas.microsoft.com/office/drawing/2014/main" id="{47CF11D5-EDD2-5548-D0FA-62B740AC50B9}"/>
              </a:ext>
            </a:extLst>
          </p:cNvPr>
          <p:cNvSpPr txBox="1">
            <a:spLocks/>
          </p:cNvSpPr>
          <p:nvPr/>
        </p:nvSpPr>
        <p:spPr bwMode="auto">
          <a:xfrm>
            <a:off x="983432" y="263362"/>
            <a:ext cx="6708185" cy="10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rPr>
              <a:t>Apprenticeships</a:t>
            </a:r>
            <a:endParaRPr kumimoji="0" lang="en-GB" sz="3200" b="1" i="0" u="none" strike="noStrike" kern="1200" cap="none" spc="0" normalizeH="0" baseline="0" noProof="0" dirty="0">
              <a:ln>
                <a:noFill/>
              </a:ln>
              <a:solidFill>
                <a:srgbClr val="4D386C"/>
              </a:solidFill>
              <a:effectLst/>
              <a:uLnTx/>
              <a:uFillTx/>
              <a:latin typeface="Trebuchet MS" panose="020B0603020202020204" pitchFamily="34" charset="0"/>
              <a:ea typeface="+mj-ea"/>
              <a:cs typeface="Arial"/>
            </a:endParaRPr>
          </a:p>
        </p:txBody>
      </p:sp>
      <p:pic>
        <p:nvPicPr>
          <p:cNvPr id="2" name="Picture 1">
            <a:extLst>
              <a:ext uri="{FF2B5EF4-FFF2-40B4-BE49-F238E27FC236}">
                <a16:creationId xmlns:a16="http://schemas.microsoft.com/office/drawing/2014/main" id="{5365D228-A8D3-DD0F-687C-D85F3C10D6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269" y="295972"/>
            <a:ext cx="3120729" cy="107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7">
            <a:extLst>
              <a:ext uri="{FF2B5EF4-FFF2-40B4-BE49-F238E27FC236}">
                <a16:creationId xmlns:a16="http://schemas.microsoft.com/office/drawing/2014/main" id="{A54E1B94-8353-2647-3CA4-0BACBB5BCC76}"/>
              </a:ext>
            </a:extLst>
          </p:cNvPr>
          <p:cNvSpPr txBox="1">
            <a:spLocks/>
          </p:cNvSpPr>
          <p:nvPr/>
        </p:nvSpPr>
        <p:spPr bwMode="auto">
          <a:xfrm>
            <a:off x="983431" y="1118649"/>
            <a:ext cx="6708185" cy="5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333333"/>
                </a:solidFill>
                <a:latin typeface="Arial"/>
                <a:ea typeface="+mj-ea"/>
                <a:cs typeface="Arial"/>
              </a:defRPr>
            </a:lvl1pPr>
            <a:lvl2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b="1">
                <a:solidFill>
                  <a:srgbClr val="333333"/>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rgbClr val="333333"/>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rPr>
              <a:t>Who is eligible?</a:t>
            </a:r>
            <a:endParaRPr kumimoji="0" lang="en-GB" sz="2400" b="1" i="0" u="none" strike="noStrike" kern="1200" cap="none" spc="0" normalizeH="0" baseline="0" noProof="0" dirty="0">
              <a:ln>
                <a:noFill/>
              </a:ln>
              <a:solidFill>
                <a:srgbClr val="C0504D"/>
              </a:solidFill>
              <a:effectLst/>
              <a:uLnTx/>
              <a:uFillTx/>
              <a:latin typeface="Trebuchet MS" panose="020B0603020202020204" pitchFamily="34" charset="0"/>
              <a:ea typeface="+mj-ea"/>
              <a:cs typeface="Arial"/>
            </a:endParaRPr>
          </a:p>
        </p:txBody>
      </p:sp>
      <p:sp>
        <p:nvSpPr>
          <p:cNvPr id="4" name="Rounded Rectangle 7">
            <a:extLst>
              <a:ext uri="{FF2B5EF4-FFF2-40B4-BE49-F238E27FC236}">
                <a16:creationId xmlns:a16="http://schemas.microsoft.com/office/drawing/2014/main" id="{7C7832FE-0CE2-6DA7-51B3-8161CE7A30A4}"/>
              </a:ext>
            </a:extLst>
          </p:cNvPr>
          <p:cNvSpPr/>
          <p:nvPr/>
        </p:nvSpPr>
        <p:spPr>
          <a:xfrm>
            <a:off x="8073547" y="2379761"/>
            <a:ext cx="3600000" cy="3600000"/>
          </a:xfrm>
          <a:prstGeom prst="roundRect">
            <a:avLst>
              <a:gd name="adj" fmla="val 5327"/>
            </a:avLst>
          </a:prstGeom>
          <a:solidFill>
            <a:schemeClr val="accent3"/>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a:ln>
                  <a:noFill/>
                </a:ln>
                <a:solidFill>
                  <a:prstClr val="white"/>
                </a:solidFill>
                <a:effectLst/>
                <a:uLnTx/>
                <a:uFillTx/>
                <a:latin typeface="Calibri"/>
                <a:ea typeface="+mn-ea"/>
                <a:cs typeface="+mn-cs"/>
              </a:rPr>
              <a:t>Not</a:t>
            </a:r>
            <a:r>
              <a:rPr kumimoji="0" lang="en-GB" sz="2000" b="1" i="0" u="none" strike="noStrike" kern="0" cap="none" spc="0" normalizeH="0" baseline="0" noProof="0" dirty="0">
                <a:ln>
                  <a:noFill/>
                </a:ln>
                <a:solidFill>
                  <a:prstClr val="white"/>
                </a:solidFill>
                <a:effectLst/>
                <a:uLnTx/>
                <a:uFillTx/>
                <a:latin typeface="Calibri"/>
                <a:ea typeface="+mn-ea"/>
                <a:cs typeface="+mn-cs"/>
              </a:rPr>
              <a:t> in full-time Education</a:t>
            </a:r>
            <a:endParaRPr kumimoji="0" lang="en-GB"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ounded Rectangle 8">
            <a:extLst>
              <a:ext uri="{FF2B5EF4-FFF2-40B4-BE49-F238E27FC236}">
                <a16:creationId xmlns:a16="http://schemas.microsoft.com/office/drawing/2014/main" id="{7812EB6B-91D3-A227-FA78-E89C769F2487}"/>
              </a:ext>
            </a:extLst>
          </p:cNvPr>
          <p:cNvSpPr/>
          <p:nvPr/>
        </p:nvSpPr>
        <p:spPr>
          <a:xfrm>
            <a:off x="4296000" y="2379761"/>
            <a:ext cx="3600000" cy="3600000"/>
          </a:xfrm>
          <a:prstGeom prst="roundRect">
            <a:avLst>
              <a:gd name="adj" fmla="val 5327"/>
            </a:avLst>
          </a:prstGeom>
          <a:solidFill>
            <a:schemeClr val="accent2"/>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Living in England</a:t>
            </a: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1F2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231F20"/>
              </a:solidFill>
              <a:effectLst/>
              <a:uLnTx/>
              <a:uFillTx/>
              <a:latin typeface="Calibri"/>
              <a:ea typeface="+mn-ea"/>
              <a:cs typeface="+mn-cs"/>
            </a:endParaRPr>
          </a:p>
        </p:txBody>
      </p:sp>
      <p:sp>
        <p:nvSpPr>
          <p:cNvPr id="6" name="Rounded Rectangle 7">
            <a:extLst>
              <a:ext uri="{FF2B5EF4-FFF2-40B4-BE49-F238E27FC236}">
                <a16:creationId xmlns:a16="http://schemas.microsoft.com/office/drawing/2014/main" id="{E3BD690D-8FC0-D009-E471-D941D9520E28}"/>
              </a:ext>
            </a:extLst>
          </p:cNvPr>
          <p:cNvSpPr/>
          <p:nvPr/>
        </p:nvSpPr>
        <p:spPr>
          <a:xfrm>
            <a:off x="518453" y="2379761"/>
            <a:ext cx="3600000" cy="3600000"/>
          </a:xfrm>
          <a:prstGeom prst="roundRect">
            <a:avLst>
              <a:gd name="adj" fmla="val 5327"/>
            </a:avLst>
          </a:prstGeom>
          <a:solidFill>
            <a:schemeClr val="accent4"/>
          </a:solidFill>
          <a:ln w="57150" cap="flat" cmpd="sng" algn="ctr">
            <a:solidFill>
              <a:schemeClr val="tx2"/>
            </a:solidFill>
            <a:prstDash val="solid"/>
          </a:ln>
          <a:effectLst/>
        </p:spPr>
        <p:txBody>
          <a:bodyPr tIns="21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Available 16+</a:t>
            </a:r>
          </a:p>
        </p:txBody>
      </p:sp>
      <p:pic>
        <p:nvPicPr>
          <p:cNvPr id="7" name="Picture 6">
            <a:extLst>
              <a:ext uri="{FF2B5EF4-FFF2-40B4-BE49-F238E27FC236}">
                <a16:creationId xmlns:a16="http://schemas.microsoft.com/office/drawing/2014/main" id="{3078907E-76AD-B4E5-D784-313335A00691}"/>
              </a:ext>
            </a:extLst>
          </p:cNvPr>
          <p:cNvPicPr>
            <a:picLocks noChangeAspect="1"/>
          </p:cNvPicPr>
          <p:nvPr/>
        </p:nvPicPr>
        <p:blipFill>
          <a:blip r:embed="rId6"/>
          <a:stretch>
            <a:fillRect/>
          </a:stretch>
        </p:blipFill>
        <p:spPr>
          <a:xfrm>
            <a:off x="9351847" y="3639761"/>
            <a:ext cx="1043400" cy="1080000"/>
          </a:xfrm>
          <a:prstGeom prst="rect">
            <a:avLst/>
          </a:prstGeom>
        </p:spPr>
      </p:pic>
      <p:pic>
        <p:nvPicPr>
          <p:cNvPr id="8" name="Picture 7">
            <a:extLst>
              <a:ext uri="{FF2B5EF4-FFF2-40B4-BE49-F238E27FC236}">
                <a16:creationId xmlns:a16="http://schemas.microsoft.com/office/drawing/2014/main" id="{AF82E252-BAF1-8DEC-7981-6B9F22413A01}"/>
              </a:ext>
            </a:extLst>
          </p:cNvPr>
          <p:cNvPicPr>
            <a:picLocks noChangeAspect="1"/>
          </p:cNvPicPr>
          <p:nvPr/>
        </p:nvPicPr>
        <p:blipFill>
          <a:blip r:embed="rId7"/>
          <a:stretch>
            <a:fillRect/>
          </a:stretch>
        </p:blipFill>
        <p:spPr>
          <a:xfrm>
            <a:off x="1709542" y="3639761"/>
            <a:ext cx="1179990" cy="1080000"/>
          </a:xfrm>
          <a:prstGeom prst="rect">
            <a:avLst/>
          </a:prstGeom>
        </p:spPr>
      </p:pic>
      <p:pic>
        <p:nvPicPr>
          <p:cNvPr id="9" name="Picture 8">
            <a:extLst>
              <a:ext uri="{FF2B5EF4-FFF2-40B4-BE49-F238E27FC236}">
                <a16:creationId xmlns:a16="http://schemas.microsoft.com/office/drawing/2014/main" id="{79C63F17-D61B-BF2D-8ED2-B136B92752FA}"/>
              </a:ext>
            </a:extLst>
          </p:cNvPr>
          <p:cNvPicPr>
            <a:picLocks noChangeAspect="1"/>
          </p:cNvPicPr>
          <p:nvPr/>
        </p:nvPicPr>
        <p:blipFill>
          <a:blip r:embed="rId8"/>
          <a:stretch>
            <a:fillRect/>
          </a:stretch>
        </p:blipFill>
        <p:spPr>
          <a:xfrm>
            <a:off x="5574300" y="3656111"/>
            <a:ext cx="1043400" cy="1080000"/>
          </a:xfrm>
          <a:prstGeom prst="rect">
            <a:avLst/>
          </a:prstGeom>
        </p:spPr>
      </p:pic>
    </p:spTree>
    <p:extLst>
      <p:ext uri="{BB962C8B-B14F-4D97-AF65-F5344CB8AC3E}">
        <p14:creationId xmlns:p14="http://schemas.microsoft.com/office/powerpoint/2010/main" val="120647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5a3e725-41f9-4561-8b86-7c987453767b}" enabled="1" method="Standard" siteId="{515d212d-6e4e-45b7-b602-1940417ca13c}" removed="0"/>
</clbl:labelList>
</file>

<file path=docProps/app.xml><?xml version="1.0" encoding="utf-8"?>
<Properties xmlns="http://schemas.openxmlformats.org/officeDocument/2006/extended-properties" xmlns:vt="http://schemas.openxmlformats.org/officeDocument/2006/docPropsVTypes">
  <TotalTime>4281</TotalTime>
  <Words>4088</Words>
  <Application>Microsoft Office PowerPoint</Application>
  <PresentationFormat>Widescreen</PresentationFormat>
  <Paragraphs>550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 o</dc:creator>
  <cp:lastModifiedBy>Natalie Dawes</cp:lastModifiedBy>
  <cp:revision>49</cp:revision>
  <cp:lastPrinted>2024-04-08T20:44:17Z</cp:lastPrinted>
  <dcterms:created xsi:type="dcterms:W3CDTF">2023-06-07T10:00:23Z</dcterms:created>
  <dcterms:modified xsi:type="dcterms:W3CDTF">2025-11-10T10:30:41Z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d3c5f5-c566-4dc5-8864-6f6d9b127b45_Enabled">
    <vt:lpwstr>true</vt:lpwstr>
  </property>
  <property fmtid="{D5CDD505-2E9C-101B-9397-08002B2CF9AE}" pid="3" name="MSIP_Label_6cd3c5f5-c566-4dc5-8864-6f6d9b127b45_SetDate">
    <vt:lpwstr>2024-03-12T17:47:32Z</vt:lpwstr>
  </property>
  <property fmtid="{D5CDD505-2E9C-101B-9397-08002B2CF9AE}" pid="4" name="MSIP_Label_6cd3c5f5-c566-4dc5-8864-6f6d9b127b45_Method">
    <vt:lpwstr>Standard</vt:lpwstr>
  </property>
  <property fmtid="{D5CDD505-2E9C-101B-9397-08002B2CF9AE}" pid="5" name="MSIP_Label_6cd3c5f5-c566-4dc5-8864-6f6d9b127b45_Name">
    <vt:lpwstr>Internal</vt:lpwstr>
  </property>
  <property fmtid="{D5CDD505-2E9C-101B-9397-08002B2CF9AE}" pid="6" name="MSIP_Label_6cd3c5f5-c566-4dc5-8864-6f6d9b127b45_SiteId">
    <vt:lpwstr>aa42167d-6f8d-45ce-b655-d245ef97da66</vt:lpwstr>
  </property>
  <property fmtid="{D5CDD505-2E9C-101B-9397-08002B2CF9AE}" pid="7" name="MSIP_Label_6cd3c5f5-c566-4dc5-8864-6f6d9b127b45_ActionId">
    <vt:lpwstr>978723d7-f952-41d8-9cae-272c4f7a4e7e</vt:lpwstr>
  </property>
  <property fmtid="{D5CDD505-2E9C-101B-9397-08002B2CF9AE}" pid="8" name="MSIP_Label_6cd3c5f5-c566-4dc5-8864-6f6d9b127b45_ContentBits">
    <vt:lpwstr>0</vt:lpwstr>
  </property>
</Properties>
</file>